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58" r:id="rId5"/>
    <p:sldId id="281" r:id="rId6"/>
    <p:sldId id="261" r:id="rId7"/>
    <p:sldId id="273" r:id="rId8"/>
    <p:sldId id="259" r:id="rId9"/>
    <p:sldId id="284" r:id="rId10"/>
    <p:sldId id="275" r:id="rId11"/>
    <p:sldId id="265" r:id="rId12"/>
    <p:sldId id="263" r:id="rId13"/>
    <p:sldId id="282" r:id="rId14"/>
    <p:sldId id="277" r:id="rId15"/>
    <p:sldId id="276" r:id="rId16"/>
    <p:sldId id="285" r:id="rId17"/>
    <p:sldId id="278" r:id="rId18"/>
    <p:sldId id="279" r:id="rId19"/>
    <p:sldId id="268" r:id="rId20"/>
    <p:sldId id="271" r:id="rId21"/>
    <p:sldId id="272" r:id="rId22"/>
    <p:sldId id="280" r:id="rId2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62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1" autoAdjust="0"/>
    <p:restoredTop sz="86481" autoAdjust="0"/>
  </p:normalViewPr>
  <p:slideViewPr>
    <p:cSldViewPr snapToGrid="0">
      <p:cViewPr varScale="1">
        <p:scale>
          <a:sx n="55" d="100"/>
          <a:sy n="55" d="100"/>
        </p:scale>
        <p:origin x="108" y="480"/>
      </p:cViewPr>
      <p:guideLst/>
    </p:cSldViewPr>
  </p:slideViewPr>
  <p:outlineViewPr>
    <p:cViewPr>
      <p:scale>
        <a:sx n="33" d="100"/>
        <a:sy n="33" d="100"/>
      </p:scale>
      <p:origin x="0" y="0"/>
    </p:cViewPr>
    <p:sldLst>
      <p:sld r:id="rId1" collapse="1"/>
      <p:sld r:id="rId2" collapse="1"/>
      <p:sld r:id="rId3" collapse="1"/>
    </p:sldLst>
  </p:outlineViewPr>
  <p:notesTextViewPr>
    <p:cViewPr>
      <p:scale>
        <a:sx n="1" d="1"/>
        <a:sy n="1" d="1"/>
      </p:scale>
      <p:origin x="0" y="0"/>
    </p:cViewPr>
  </p:notesTextViewPr>
  <p:sorterViewPr>
    <p:cViewPr>
      <p:scale>
        <a:sx n="100" d="100"/>
        <a:sy n="100" d="100"/>
      </p:scale>
      <p:origin x="0" y="-3306"/>
    </p:cViewPr>
  </p:sorterViewPr>
  <p:notesViewPr>
    <p:cSldViewPr snapToGrid="0">
      <p:cViewPr varScale="1">
        <p:scale>
          <a:sx n="73" d="100"/>
          <a:sy n="73" d="100"/>
        </p:scale>
        <p:origin x="1266"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w="25400">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userShapes r:id="rId3"/>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1.png"/></Relationships>
</file>

<file path=ppt/drawings/drawing1.xml><?xml version="1.0" encoding="utf-8"?>
<c:userShapes xmlns:c="http://schemas.openxmlformats.org/drawingml/2006/chart">
  <cdr:relSizeAnchor xmlns:cdr="http://schemas.openxmlformats.org/drawingml/2006/chartDrawing">
    <cdr:from>
      <cdr:x>0.14503</cdr:x>
      <cdr:y>0</cdr:y>
    </cdr:from>
    <cdr:to>
      <cdr:x>0.84204</cdr:x>
      <cdr:y>0.94077</cdr:y>
    </cdr:to>
    <cdr:pic>
      <cdr:nvPicPr>
        <cdr:cNvPr id="5" name="Picture 4" descr="A screenshot of a cell phone&#10;&#10;Description automatically generated">
          <a:extLst xmlns:a="http://schemas.openxmlformats.org/drawingml/2006/main">
            <a:ext uri="{FF2B5EF4-FFF2-40B4-BE49-F238E27FC236}">
              <a16:creationId xmlns:a16="http://schemas.microsoft.com/office/drawing/2014/main" id="{544072C1-681C-43CA-85F3-24847308B317}"/>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alphaModFix/>
        </a:blip>
        <a:srcRect xmlns:a="http://schemas.openxmlformats.org/drawingml/2006/main" r="30298" b="5923"/>
        <a:stretch xmlns:a="http://schemas.openxmlformats.org/drawingml/2006/main"/>
      </cdr:blipFill>
      <cdr:spPr>
        <a:xfrm xmlns:a="http://schemas.openxmlformats.org/drawingml/2006/main">
          <a:off x="1708669" y="0"/>
          <a:ext cx="8211958" cy="4660759"/>
        </a:xfrm>
        <a:prstGeom xmlns:a="http://schemas.openxmlformats.org/drawingml/2006/main" prst="rect">
          <a:avLst/>
        </a:prstGeom>
        <a:ln xmlns:a="http://schemas.openxmlformats.org/drawingml/2006/main" w="88900" cap="sq" cmpd="thickThin">
          <a:solidFill>
            <a:srgbClr val="000000"/>
          </a:solidFill>
          <a:prstDash val="solid"/>
          <a:miter lim="800000"/>
        </a:ln>
        <a:effectLst xmlns:a="http://schemas.openxmlformats.org/drawingml/2006/main">
          <a:innerShdw blurRad="76200">
            <a:srgbClr val="000000"/>
          </a:innerShdw>
        </a:effectLst>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8F990B-24E5-4499-8C79-4ED219295FDF}"/>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5E1768-BE9B-4942-A8CB-EFAD2A74CC15}"/>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0B8B1D3-CA11-462C-8816-123A2688E88A}" type="datetimeFigureOut">
              <a:rPr lang="en-US" smtClean="0"/>
              <a:t>1/9/2020</a:t>
            </a:fld>
            <a:endParaRPr lang="en-US" dirty="0"/>
          </a:p>
        </p:txBody>
      </p:sp>
      <p:sp>
        <p:nvSpPr>
          <p:cNvPr id="4" name="Footer Placeholder 3">
            <a:extLst>
              <a:ext uri="{FF2B5EF4-FFF2-40B4-BE49-F238E27FC236}">
                <a16:creationId xmlns:a16="http://schemas.microsoft.com/office/drawing/2014/main" id="{5AAD7F43-CABD-4887-B9A6-4547FDC501DD}"/>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ED62B5D-88F2-4AEE-AFD3-46FC212370B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4D33B2F-C487-4AD4-A204-7F6ECAAF7584}" type="slidenum">
              <a:rPr lang="en-US" smtClean="0"/>
              <a:t>‹#›</a:t>
            </a:fld>
            <a:endParaRPr lang="en-US" dirty="0"/>
          </a:p>
        </p:txBody>
      </p:sp>
    </p:spTree>
    <p:extLst>
      <p:ext uri="{BB962C8B-B14F-4D97-AF65-F5344CB8AC3E}">
        <p14:creationId xmlns:p14="http://schemas.microsoft.com/office/powerpoint/2010/main" val="2190776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A6DF1E18-A233-4803-B0B0-268AE51B02D8}" type="datetimeFigureOut">
              <a:rPr lang="en-US" smtClean="0"/>
              <a:t>1/9/2020</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E78AD7B-6C45-4427-8F54-14247E29ED01}" type="slidenum">
              <a:rPr lang="en-US" smtClean="0"/>
              <a:t>‹#›</a:t>
            </a:fld>
            <a:endParaRPr lang="en-US" dirty="0"/>
          </a:p>
        </p:txBody>
      </p:sp>
    </p:spTree>
    <p:extLst>
      <p:ext uri="{BB962C8B-B14F-4D97-AF65-F5344CB8AC3E}">
        <p14:creationId xmlns:p14="http://schemas.microsoft.com/office/powerpoint/2010/main" val="4150696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800" dirty="0">
                <a:solidFill>
                  <a:prstClr val="white"/>
                </a:solidFill>
                <a:latin typeface="Garamond"/>
              </a:rPr>
              <a:t> </a:t>
            </a:r>
            <a:r>
              <a:rPr lang="en-US" sz="1800" dirty="0">
                <a:solidFill>
                  <a:schemeClr val="tx1"/>
                </a:solidFill>
                <a:latin typeface="+mn-lt"/>
              </a:rPr>
              <a:t>Welcome</a:t>
            </a:r>
            <a:r>
              <a:rPr lang="en-US" sz="1800" baseline="0" dirty="0">
                <a:solidFill>
                  <a:schemeClr val="tx1"/>
                </a:solidFill>
                <a:latin typeface="+mn-lt"/>
              </a:rPr>
              <a:t> Everyone and Thank you all for coming today.</a:t>
            </a:r>
            <a:endParaRPr lang="en-US" sz="1800" dirty="0"/>
          </a:p>
          <a:p>
            <a:pPr lvl="0">
              <a:lnSpc>
                <a:spcPct val="90000"/>
              </a:lnSpc>
              <a:spcBef>
                <a:spcPts val="1000"/>
              </a:spcBef>
            </a:pPr>
            <a:endParaRPr lang="en-US" sz="1800" dirty="0">
              <a:solidFill>
                <a:prstClr val="white"/>
              </a:solidFill>
              <a:latin typeface="Garamond"/>
            </a:endParaRPr>
          </a:p>
          <a:p>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1</a:t>
            </a:fld>
            <a:endParaRPr lang="en-US" dirty="0"/>
          </a:p>
        </p:txBody>
      </p:sp>
    </p:spTree>
    <p:extLst>
      <p:ext uri="{BB962C8B-B14F-4D97-AF65-F5344CB8AC3E}">
        <p14:creationId xmlns:p14="http://schemas.microsoft.com/office/powerpoint/2010/main" val="2366012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I come up with the data I wanted to use and what was the outcome.  I started the evaluation with just some overall common sense.  A few of the categories where redundant so I remove these first.  Next up was writing some code.  I like R for statistics so here is where I went.  First is making sure the data can be used.  With Kaggle data there is not much that needs to be done just changing some of the values and removing values that do not work.  </a:t>
            </a:r>
          </a:p>
        </p:txBody>
      </p:sp>
      <p:sp>
        <p:nvSpPr>
          <p:cNvPr id="4" name="Slide Number Placeholder 3"/>
          <p:cNvSpPr>
            <a:spLocks noGrp="1"/>
          </p:cNvSpPr>
          <p:nvPr>
            <p:ph type="sldNum" sz="quarter" idx="5"/>
          </p:nvPr>
        </p:nvSpPr>
        <p:spPr/>
        <p:txBody>
          <a:bodyPr/>
          <a:lstStyle/>
          <a:p>
            <a:fld id="{4E78AD7B-6C45-4427-8F54-14247E29ED01}" type="slidenum">
              <a:rPr lang="en-US" smtClean="0"/>
              <a:t>11</a:t>
            </a:fld>
            <a:endParaRPr lang="en-US" dirty="0"/>
          </a:p>
        </p:txBody>
      </p:sp>
    </p:spTree>
    <p:extLst>
      <p:ext uri="{BB962C8B-B14F-4D97-AF65-F5344CB8AC3E}">
        <p14:creationId xmlns:p14="http://schemas.microsoft.com/office/powerpoint/2010/main" val="524449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this</a:t>
            </a:r>
            <a:r>
              <a:rPr lang="en-US" baseline="0" dirty="0"/>
              <a:t> </a:t>
            </a:r>
            <a:r>
              <a:rPr lang="en-US" dirty="0"/>
              <a:t>group</a:t>
            </a:r>
            <a:r>
              <a:rPr lang="en-US" baseline="0" dirty="0"/>
              <a:t> of plots and graphs called Pair plot, you can see that the data relates to each other.  There is a bell shape to the middle histograms.  Although the bell shape is not as good as I would have like the data still shows what I need.  This is a good set of data to use and I moved forward to analysis.  Also just looking at the rows and columns in excel you can see that there are a few categories that are redundant data and you can remove these without much programming.  Within both R and Python you have the capability to change data and with this analysis I remove nulls and redundant data in both r and Python.   Within R I need to prepare the data for the regression models and did this by changing values and removing nulls and data that were not needed.  Now for the Stepwise regression models to find the data to use.  There are two types that I used.  The forward and backward models.  These both do so much that it makes finding what you need a breeze.  After all was ran, I have my data that I need to move to the next step.  Student Attendance, Zip code, Math and Reading Attainment Percentage, Math and Science Growth Percentage is what both showed at the most valuable variables.</a:t>
            </a:r>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12</a:t>
            </a:fld>
            <a:endParaRPr lang="en-US" dirty="0"/>
          </a:p>
        </p:txBody>
      </p:sp>
    </p:spTree>
    <p:extLst>
      <p:ext uri="{BB962C8B-B14F-4D97-AF65-F5344CB8AC3E}">
        <p14:creationId xmlns:p14="http://schemas.microsoft.com/office/powerpoint/2010/main" val="1839078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the linear regression model, I started to use the data for analysis. I came up with some answers that show promise on the variance in the data.  We use some tools in data science that show areas that difference or have a variance.  The two most common are Adjusted R-squared and P Values.  The p-values here is quite large as the smaller the number the larger that variance.  The Adjusted R-squared is the portion of the variance in the dependent variable ( Zip Code , Test Scores, Attendance, etc.) that is based on the independent variable ( Policy Performance Levels)  There are many ways which you can find this answer out but I chose to use The adjusted r-square is not bad so this is where we determine if the data is what we need for the models.  This so far is headed in the right direction.  Next we need find the predetermined set of data to use in our regression models.  I really feel that the stepwise regression model are what we should use.  The backwards and forward models can rank your specific key elements (data) so you use the most relevant and needed data. You could di a individual models and rank them yourself or let the program do this for you.  Sweep your self or use a Roomba, I chose the Roomba.</a:t>
            </a:r>
          </a:p>
          <a:p>
            <a:r>
              <a:rPr lang="en-US" dirty="0"/>
              <a:t>After running both the forward and backward regression models I found these categories the best to use in the machine learning models.  </a:t>
            </a:r>
          </a:p>
          <a:p>
            <a:r>
              <a:rPr lang="en-US" dirty="0"/>
              <a:t>Student Attendance, Zip Code, Supportive Environment, NWEA Reading and Math Attainment Percentage, NWEA Reading and Math Growth Percentage.</a:t>
            </a:r>
          </a:p>
        </p:txBody>
      </p:sp>
      <p:sp>
        <p:nvSpPr>
          <p:cNvPr id="4" name="Slide Number Placeholder 3"/>
          <p:cNvSpPr>
            <a:spLocks noGrp="1"/>
          </p:cNvSpPr>
          <p:nvPr>
            <p:ph type="sldNum" sz="quarter" idx="5"/>
          </p:nvPr>
        </p:nvSpPr>
        <p:spPr/>
        <p:txBody>
          <a:bodyPr/>
          <a:lstStyle/>
          <a:p>
            <a:fld id="{4E78AD7B-6C45-4427-8F54-14247E29ED01}" type="slidenum">
              <a:rPr lang="en-US" smtClean="0"/>
              <a:t>14</a:t>
            </a:fld>
            <a:endParaRPr lang="en-US" dirty="0"/>
          </a:p>
        </p:txBody>
      </p:sp>
    </p:spTree>
    <p:extLst>
      <p:ext uri="{BB962C8B-B14F-4D97-AF65-F5344CB8AC3E}">
        <p14:creationId xmlns:p14="http://schemas.microsoft.com/office/powerpoint/2010/main" val="3296916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a vary versatile program.  Here I used it strengths in machine learning to develop all  the model algorithms so  I could create  best one with the best outcome.  There are five different models that we learned at WOZU.  I started with the supervised learning and come up with a good outcome of 68%.  But I want to see if I could get even better results.  Next in line was the k Means . This was not so good so on to K Neighbors.  This model showed more promise and after adjusting the data even further I got better results .I still want to check the last two. I then programed the Decision Tree and Random Forest Models.  These both were good but did not beat out the K Neighbor. I have a winner K Neighbor.  As I was setting up for the project I really predicted that the Random Forest or Decision Tree might be the best in with this type of data.  I was wrong and I am always happy to learn new ideas and be proven wrong, that is how you grow.  </a:t>
            </a:r>
          </a:p>
        </p:txBody>
      </p:sp>
      <p:sp>
        <p:nvSpPr>
          <p:cNvPr id="4" name="Slide Number Placeholder 3"/>
          <p:cNvSpPr>
            <a:spLocks noGrp="1"/>
          </p:cNvSpPr>
          <p:nvPr>
            <p:ph type="sldNum" sz="quarter" idx="5"/>
          </p:nvPr>
        </p:nvSpPr>
        <p:spPr/>
        <p:txBody>
          <a:bodyPr/>
          <a:lstStyle/>
          <a:p>
            <a:fld id="{4E78AD7B-6C45-4427-8F54-14247E29ED01}" type="slidenum">
              <a:rPr lang="en-US" smtClean="0"/>
              <a:t>15</a:t>
            </a:fld>
            <a:endParaRPr lang="en-US" dirty="0"/>
          </a:p>
        </p:txBody>
      </p:sp>
    </p:spTree>
    <p:extLst>
      <p:ext uri="{BB962C8B-B14F-4D97-AF65-F5344CB8AC3E}">
        <p14:creationId xmlns:p14="http://schemas.microsoft.com/office/powerpoint/2010/main" val="1555407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a few different models in machine learning that you can use.  I started with just a standard supervised model that started out the learning not exactly where I wanted it.  Next, I tried the K bar, also not as accurate as I would like with a weighted average of 68%.  I followed this up with the K Neighbors.  This showed more promise.  After some adjustments for error I landed at 73% weighted average.    Finally I created both the Forest and Decision Making algorithms these both did not have the same precision as the K Neighbor. This was not what I thought was the answer.  After creating all the different types of algorithms I found that the K Neighbors is the best model to use.  Level 1 (listed at 0.0 is the highest rate at 83%) Level2 = 68%, Level 3 = 70%.  </a:t>
            </a:r>
          </a:p>
        </p:txBody>
      </p:sp>
      <p:sp>
        <p:nvSpPr>
          <p:cNvPr id="4" name="Slide Number Placeholder 3"/>
          <p:cNvSpPr>
            <a:spLocks noGrp="1"/>
          </p:cNvSpPr>
          <p:nvPr>
            <p:ph type="sldNum" sz="quarter" idx="5"/>
          </p:nvPr>
        </p:nvSpPr>
        <p:spPr/>
        <p:txBody>
          <a:bodyPr/>
          <a:lstStyle/>
          <a:p>
            <a:fld id="{4E78AD7B-6C45-4427-8F54-14247E29ED01}" type="slidenum">
              <a:rPr lang="en-US" smtClean="0"/>
              <a:t>16</a:t>
            </a:fld>
            <a:endParaRPr lang="en-US" dirty="0"/>
          </a:p>
        </p:txBody>
      </p:sp>
    </p:spTree>
    <p:extLst>
      <p:ext uri="{BB962C8B-B14F-4D97-AF65-F5344CB8AC3E}">
        <p14:creationId xmlns:p14="http://schemas.microsoft.com/office/powerpoint/2010/main" val="2403026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I learn and create with all this analysis and machine learning. First we created a machine learning algorithm that can help administration and stakeholders in the decision making processes with a 73% accurate prediction of the performance levels I believe that we created a tool with can development  the application to add more uses to further the school decision makers. With accurate prediction and the ability to find the right pieces of the puzzle this can help decision making in the public school arena. </a:t>
            </a:r>
          </a:p>
          <a:p>
            <a:r>
              <a:rPr lang="en-US" dirty="0"/>
              <a:t>I found through analysis that the key components to the performance levels were some predictable and some surprising. Zip code and test scores are easy to understand but a supportive environment over all other areas I could not have predicted myself.  As you can see, we can create a machine learning algorithm that can predict a School Level with 73% Weighted average Accuracy . With a model that can not only predict what level a school will be in during the process you find the areas that are the most influence on a school.  </a:t>
            </a:r>
          </a:p>
          <a:p>
            <a:r>
              <a:rPr lang="en-US" dirty="0"/>
              <a:t>This could allow administration and parents find the right fit and enhance a students learning.  This program could also help find the right components to build better schools.</a:t>
            </a:r>
          </a:p>
          <a:p>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17</a:t>
            </a:fld>
            <a:endParaRPr lang="en-US" dirty="0"/>
          </a:p>
        </p:txBody>
      </p:sp>
    </p:spTree>
    <p:extLst>
      <p:ext uri="{BB962C8B-B14F-4D97-AF65-F5344CB8AC3E}">
        <p14:creationId xmlns:p14="http://schemas.microsoft.com/office/powerpoint/2010/main" val="4223789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18</a:t>
            </a:fld>
            <a:endParaRPr lang="en-US" dirty="0"/>
          </a:p>
        </p:txBody>
      </p:sp>
    </p:spTree>
    <p:extLst>
      <p:ext uri="{BB962C8B-B14F-4D97-AF65-F5344CB8AC3E}">
        <p14:creationId xmlns:p14="http://schemas.microsoft.com/office/powerpoint/2010/main" val="3904557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78AD7B-6C45-4427-8F54-14247E29ED01}" type="slidenum">
              <a:rPr lang="en-US" smtClean="0"/>
              <a:t>19</a:t>
            </a:fld>
            <a:endParaRPr lang="en-US" dirty="0"/>
          </a:p>
        </p:txBody>
      </p:sp>
    </p:spTree>
    <p:extLst>
      <p:ext uri="{BB962C8B-B14F-4D97-AF65-F5344CB8AC3E}">
        <p14:creationId xmlns:p14="http://schemas.microsoft.com/office/powerpoint/2010/main" val="1449633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r>
              <a:rPr lang="en-US" baseline="0" dirty="0"/>
              <a:t> everyone and thank you all for being here today.  My name ins Antoinette Lurz but I prefer being called Toni, a little less formal.   I live in Nebraska and am always required to display patronage to the Huskers.  I am a mother, grandmother and wife of a school employee.  These are some of the reasons we here today looking at public schools.  I started college two different times throughout the years and I was looking for something more again.  I wanted more technical skills rather than just theory.  After being in the workforce and seeing that skills are very important when looking for a change I found this program.  </a:t>
            </a:r>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2</a:t>
            </a:fld>
            <a:endParaRPr lang="en-US" dirty="0"/>
          </a:p>
        </p:txBody>
      </p:sp>
    </p:spTree>
    <p:extLst>
      <p:ext uri="{BB962C8B-B14F-4D97-AF65-F5344CB8AC3E}">
        <p14:creationId xmlns:p14="http://schemas.microsoft.com/office/powerpoint/2010/main" val="2342965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4E78AD7B-6C45-4427-8F54-14247E29ED01}" type="slidenum">
              <a:rPr lang="en-US" smtClean="0"/>
              <a:t>3</a:t>
            </a:fld>
            <a:endParaRPr lang="en-US" dirty="0"/>
          </a:p>
        </p:txBody>
      </p:sp>
    </p:spTree>
    <p:extLst>
      <p:ext uri="{BB962C8B-B14F-4D97-AF65-F5344CB8AC3E}">
        <p14:creationId xmlns:p14="http://schemas.microsoft.com/office/powerpoint/2010/main" val="3059379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Welco</a:t>
            </a:r>
            <a:r>
              <a:rPr lang="en-US" dirty="0"/>
              <a:t>		me Today</a:t>
            </a:r>
            <a:r>
              <a:rPr lang="en-US" baseline="0" dirty="0"/>
              <a:t> we are all here  to explore h</a:t>
            </a:r>
            <a:r>
              <a:rPr lang="en-US" dirty="0"/>
              <a:t>ow  you can use dat</a:t>
            </a:r>
            <a:r>
              <a:rPr lang="en-US" baseline="0" dirty="0"/>
              <a:t>a will </a:t>
            </a:r>
            <a:r>
              <a:rPr lang="en-US" dirty="0"/>
              <a:t>help</a:t>
            </a:r>
            <a:r>
              <a:rPr lang="en-US" baseline="0" dirty="0"/>
              <a:t> elevate Public School to an even higher degree . </a:t>
            </a:r>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4</a:t>
            </a:fld>
            <a:endParaRPr lang="en-US" dirty="0"/>
          </a:p>
        </p:txBody>
      </p:sp>
    </p:spTree>
    <p:extLst>
      <p:ext uri="{BB962C8B-B14F-4D97-AF65-F5344CB8AC3E}">
        <p14:creationId xmlns:p14="http://schemas.microsoft.com/office/powerpoint/2010/main" val="382699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from the outside, with kids or a husband in the field, I have always wondered how does a school become a leading school.  Is the teacher the sole reason, does leadership really effect the overall school or is a  collaboration what matters most.  This is what drove me to ask the question.  Can data help drive a school to be better?</a:t>
            </a:r>
            <a:r>
              <a:rPr lang="en-US" baseline="0" dirty="0"/>
              <a:t> How can we do this with data?  I thought lets find a tool that can help administration and stakeholders on make better decisions.  Schools use lots of data already so what may be something new, a predictions.  Performance levels are what shows where a school preforms, so why not find what data is needed and be able to predict where a school will start and grow to in these levels. </a:t>
            </a:r>
            <a:r>
              <a:rPr lang="en-US" dirty="0"/>
              <a:t>By predicting where a new school</a:t>
            </a:r>
            <a:r>
              <a:rPr lang="en-US" baseline="0" dirty="0"/>
              <a:t> </a:t>
            </a:r>
            <a:r>
              <a:rPr lang="en-US" dirty="0"/>
              <a:t>or transforming school will</a:t>
            </a:r>
            <a:r>
              <a:rPr lang="en-US" baseline="0" dirty="0"/>
              <a:t> start their performance level at administration and stake holders can make better decisions. Also the prediction </a:t>
            </a:r>
            <a:r>
              <a:rPr lang="en-US" dirty="0"/>
              <a:t>can help develop stronger schools faster and allow students to be better served.</a:t>
            </a:r>
          </a:p>
          <a:p>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5</a:t>
            </a:fld>
            <a:endParaRPr lang="en-US" dirty="0"/>
          </a:p>
        </p:txBody>
      </p:sp>
    </p:spTree>
    <p:extLst>
      <p:ext uri="{BB962C8B-B14F-4D97-AF65-F5344CB8AC3E}">
        <p14:creationId xmlns:p14="http://schemas.microsoft.com/office/powerpoint/2010/main" val="28473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finding the right data for the project is the next step for me.  I started at the website Kaggle and found what I was looking for.  I chose Chicago Public Schools. Chicago has a large population with a diverse groups of people. </a:t>
            </a:r>
            <a:r>
              <a:rPr lang="en-US" dirty="0"/>
              <a:t>The schools in this data lone are 484 schools within</a:t>
            </a:r>
            <a:r>
              <a:rPr lang="en-US" baseline="0" dirty="0"/>
              <a:t> 50 different zip codes </a:t>
            </a:r>
            <a:r>
              <a:rPr lang="en-US" dirty="0"/>
              <a:t>. This </a:t>
            </a:r>
            <a:r>
              <a:rPr lang="en-US" baseline="0" dirty="0"/>
              <a:t>Chicago Schools data set will be a better representation of  more groups and also be less bias then smaller community with less. I also needed the scale to be smaller so I chose the Elementary system as they have a few less classes and test to differentiate the schools with. </a:t>
            </a:r>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7</a:t>
            </a:fld>
            <a:endParaRPr lang="en-US" dirty="0"/>
          </a:p>
        </p:txBody>
      </p:sp>
    </p:spTree>
    <p:extLst>
      <p:ext uri="{BB962C8B-B14F-4D97-AF65-F5344CB8AC3E}">
        <p14:creationId xmlns:p14="http://schemas.microsoft.com/office/powerpoint/2010/main" val="2599892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take a quick look at what is the performance levels of the Chicago Public schools.  This is the current information that we can find online.  As we look through out the data we can find the Policy Performance Levels and how they relate to the data. This example is the current system which has some adjustments since the data we are using today. There are more levels along with other changes but what you see is how the levels rank  So as I already could decipher Level 1 is  the highest , Level 2 is emerging and  Level 3 needs the most improvement.  </a:t>
            </a:r>
          </a:p>
        </p:txBody>
      </p:sp>
      <p:sp>
        <p:nvSpPr>
          <p:cNvPr id="4" name="Slide Number Placeholder 3"/>
          <p:cNvSpPr>
            <a:spLocks noGrp="1"/>
          </p:cNvSpPr>
          <p:nvPr>
            <p:ph type="sldNum" sz="quarter" idx="5"/>
          </p:nvPr>
        </p:nvSpPr>
        <p:spPr/>
        <p:txBody>
          <a:bodyPr/>
          <a:lstStyle/>
          <a:p>
            <a:fld id="{4E78AD7B-6C45-4427-8F54-14247E29ED01}" type="slidenum">
              <a:rPr lang="en-US" smtClean="0"/>
              <a:t>8</a:t>
            </a:fld>
            <a:endParaRPr lang="en-US" dirty="0"/>
          </a:p>
        </p:txBody>
      </p:sp>
    </p:spTree>
    <p:extLst>
      <p:ext uri="{BB962C8B-B14F-4D97-AF65-F5344CB8AC3E}">
        <p14:creationId xmlns:p14="http://schemas.microsoft.com/office/powerpoint/2010/main" val="2165392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graph example shown here is has</a:t>
            </a:r>
            <a:r>
              <a:rPr lang="en-US" baseline="0" dirty="0"/>
              <a:t> some interesting </a:t>
            </a:r>
            <a:r>
              <a:rPr lang="en-US" dirty="0"/>
              <a:t>information. You think that attendance is always higher the higher the  level school.  You would be wrong, Level two has the highest attendance.  I was surprised and interested even more.  This really makes the data interesting and makes analyzing the data fun. Maybe just for me but I got excited to see more.</a:t>
            </a:r>
          </a:p>
          <a:p>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9</a:t>
            </a:fld>
            <a:endParaRPr lang="en-US" dirty="0"/>
          </a:p>
        </p:txBody>
      </p:sp>
    </p:spTree>
    <p:extLst>
      <p:ext uri="{BB962C8B-B14F-4D97-AF65-F5344CB8AC3E}">
        <p14:creationId xmlns:p14="http://schemas.microsoft.com/office/powerpoint/2010/main" val="2013517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78AD7B-6C45-4427-8F54-14247E29ED01}" type="slidenum">
              <a:rPr lang="en-US" smtClean="0"/>
              <a:t>10</a:t>
            </a:fld>
            <a:endParaRPr lang="en-US" dirty="0"/>
          </a:p>
        </p:txBody>
      </p:sp>
    </p:spTree>
    <p:extLst>
      <p:ext uri="{BB962C8B-B14F-4D97-AF65-F5344CB8AC3E}">
        <p14:creationId xmlns:p14="http://schemas.microsoft.com/office/powerpoint/2010/main" val="3631435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0DE9-1B5A-4A39-ADDF-7688D81CDE84}"/>
              </a:ext>
            </a:extLst>
          </p:cNvPr>
          <p:cNvSpPr>
            <a:spLocks noGrp="1"/>
          </p:cNvSpPr>
          <p:nvPr>
            <p:ph type="ctrTitle"/>
          </p:nvPr>
        </p:nvSpPr>
        <p:spPr>
          <a:xfrm>
            <a:off x="864000" y="1116000"/>
            <a:ext cx="5400000" cy="5256000"/>
          </a:xfrm>
          <a:solidFill>
            <a:schemeClr val="accent5">
              <a:lumMod val="50000"/>
            </a:schemeClr>
          </a:solidFill>
        </p:spPr>
        <p:txBody>
          <a:bodyPr tIns="252000" anchor="ctr">
            <a:normAutofit/>
          </a:bodyPr>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D9F4F5C-1F9D-4AAE-815B-747B521A524B}"/>
              </a:ext>
            </a:extLst>
          </p:cNvPr>
          <p:cNvSpPr>
            <a:spLocks noGrp="1"/>
          </p:cNvSpPr>
          <p:nvPr>
            <p:ph type="subTitle" idx="1"/>
          </p:nvPr>
        </p:nvSpPr>
        <p:spPr>
          <a:xfrm>
            <a:off x="1049244" y="5879308"/>
            <a:ext cx="5029512" cy="392245"/>
          </a:xfrm>
        </p:spPr>
        <p:txBody>
          <a:bodyPr>
            <a:normAutofit/>
          </a:bodyPr>
          <a:lstStyle>
            <a:lvl1pPr marL="0" indent="0" algn="ctr">
              <a:buNone/>
              <a:defRPr sz="18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Rectangle 10">
            <a:extLst>
              <a:ext uri="{FF2B5EF4-FFF2-40B4-BE49-F238E27FC236}">
                <a16:creationId xmlns:a16="http://schemas.microsoft.com/office/drawing/2014/main" id="{F791D6E6-C85E-4B8A-B36A-C2C790D8DF4D}"/>
              </a:ext>
            </a:extLst>
          </p:cNvPr>
          <p:cNvSpPr/>
          <p:nvPr userDrawn="1"/>
        </p:nvSpPr>
        <p:spPr>
          <a:xfrm>
            <a:off x="864000" y="6372000"/>
            <a:ext cx="54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3268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4A67-43C8-4844-90CB-52E94C129795}"/>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1AD29BED-AEBD-4EC8-9ED6-0E654740EF1A}"/>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FB8317FC-BA34-47D6-B727-40C7C83D7518}"/>
              </a:ext>
            </a:extLst>
          </p:cNvPr>
          <p:cNvSpPr>
            <a:spLocks noGrp="1"/>
          </p:cNvSpPr>
          <p:nvPr>
            <p:ph type="sldNum" sz="quarter" idx="11"/>
          </p:nvPr>
        </p:nvSpPr>
        <p:spPr/>
        <p:txBody>
          <a:body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2722502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 Midd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4A67-43C8-4844-90CB-52E94C129795}"/>
              </a:ext>
            </a:extLst>
          </p:cNvPr>
          <p:cNvSpPr>
            <a:spLocks noGrp="1"/>
          </p:cNvSpPr>
          <p:nvPr>
            <p:ph type="title"/>
          </p:nvPr>
        </p:nvSpPr>
        <p:spPr>
          <a:xfrm>
            <a:off x="838200" y="2458622"/>
            <a:ext cx="4114800" cy="1940756"/>
          </a:xfrm>
        </p:spPr>
        <p:txBody>
          <a:bodyPr/>
          <a:lstStyle>
            <a:lvl1pPr algn="ctr">
              <a:defRPr i="0" cap="all" baseline="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1AD29BED-AEBD-4EC8-9ED6-0E654740EF1A}"/>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FB8317FC-BA34-47D6-B727-40C7C83D7518}"/>
              </a:ext>
            </a:extLst>
          </p:cNvPr>
          <p:cNvSpPr>
            <a:spLocks noGrp="1"/>
          </p:cNvSpPr>
          <p:nvPr>
            <p:ph type="sldNum" sz="quarter" idx="11"/>
          </p:nvPr>
        </p:nvSpPr>
        <p:spPr/>
        <p:txBody>
          <a:body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1497774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Quot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4A67-43C8-4844-90CB-52E94C129795}"/>
              </a:ext>
            </a:extLst>
          </p:cNvPr>
          <p:cNvSpPr>
            <a:spLocks noGrp="1"/>
          </p:cNvSpPr>
          <p:nvPr>
            <p:ph type="title"/>
          </p:nvPr>
        </p:nvSpPr>
        <p:spPr>
          <a:xfrm>
            <a:off x="2451190" y="2772428"/>
            <a:ext cx="7289620" cy="2348315"/>
          </a:xfrm>
        </p:spPr>
        <p:txBody>
          <a:bodyPr anchor="t"/>
          <a:lstStyle>
            <a:lvl1pPr algn="ctr">
              <a:defRPr i="1" cap="none" baseline="0"/>
            </a:lvl1pPr>
          </a:lstStyle>
          <a:p>
            <a:r>
              <a:rPr lang="en-US"/>
              <a:t>Click to edit Master title style</a:t>
            </a:r>
          </a:p>
        </p:txBody>
      </p:sp>
      <p:sp>
        <p:nvSpPr>
          <p:cNvPr id="6" name="Footer Placeholder 5">
            <a:extLst>
              <a:ext uri="{FF2B5EF4-FFF2-40B4-BE49-F238E27FC236}">
                <a16:creationId xmlns:a16="http://schemas.microsoft.com/office/drawing/2014/main" id="{1AD29BED-AEBD-4EC8-9ED6-0E654740EF1A}"/>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FB8317FC-BA34-47D6-B727-40C7C83D7518}"/>
              </a:ext>
            </a:extLst>
          </p:cNvPr>
          <p:cNvSpPr>
            <a:spLocks noGrp="1"/>
          </p:cNvSpPr>
          <p:nvPr>
            <p:ph type="sldNum" sz="quarter" idx="11"/>
          </p:nvPr>
        </p:nvSpPr>
        <p:spPr/>
        <p:txBody>
          <a:bodyPr/>
          <a:lstStyle/>
          <a:p>
            <a:fld id="{EF03C2C8-8B5F-45CA-B03C-86A7238BBCAC}" type="slidenum">
              <a:rPr lang="en-US" smtClean="0"/>
              <a:pPr/>
              <a:t>‹#›</a:t>
            </a:fld>
            <a:endParaRPr lang="en-US" dirty="0"/>
          </a:p>
        </p:txBody>
      </p:sp>
      <p:grpSp>
        <p:nvGrpSpPr>
          <p:cNvPr id="11" name="Group 10">
            <a:extLst>
              <a:ext uri="{FF2B5EF4-FFF2-40B4-BE49-F238E27FC236}">
                <a16:creationId xmlns:a16="http://schemas.microsoft.com/office/drawing/2014/main" id="{1F91CA36-8A6A-4E57-8DEA-8AB642C2C3E6}"/>
              </a:ext>
            </a:extLst>
          </p:cNvPr>
          <p:cNvGrpSpPr/>
          <p:nvPr userDrawn="1"/>
        </p:nvGrpSpPr>
        <p:grpSpPr>
          <a:xfrm>
            <a:off x="5562369" y="981299"/>
            <a:ext cx="1067263" cy="809829"/>
            <a:chOff x="5539813" y="981299"/>
            <a:chExt cx="1067263" cy="809829"/>
          </a:xfrm>
        </p:grpSpPr>
        <p:sp>
          <p:nvSpPr>
            <p:cNvPr id="8" name="Pentagon 7">
              <a:extLst>
                <a:ext uri="{FF2B5EF4-FFF2-40B4-BE49-F238E27FC236}">
                  <a16:creationId xmlns:a16="http://schemas.microsoft.com/office/drawing/2014/main" id="{88700BE6-09BC-484A-9BE2-AB6B8F5802BC}"/>
                </a:ext>
              </a:extLst>
            </p:cNvPr>
            <p:cNvSpPr/>
            <p:nvPr/>
          </p:nvSpPr>
          <p:spPr>
            <a:xfrm rot="5400000">
              <a:off x="5851587" y="1035639"/>
              <a:ext cx="809829" cy="701149"/>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60C6E262-3E21-4999-B5BE-DE8EE956CD99}"/>
                </a:ext>
              </a:extLst>
            </p:cNvPr>
            <p:cNvSpPr>
              <a:spLocks noChangeAspect="1"/>
            </p:cNvSpPr>
            <p:nvPr/>
          </p:nvSpPr>
          <p:spPr>
            <a:xfrm rot="5400000">
              <a:off x="5802453" y="1125304"/>
              <a:ext cx="541983" cy="494781"/>
            </a:xfrm>
            <a:custGeom>
              <a:avLst/>
              <a:gdLst>
                <a:gd name="connsiteX0" fmla="*/ 226139 w 417600"/>
                <a:gd name="connsiteY0" fmla="*/ 0 h 681160"/>
                <a:gd name="connsiteX1" fmla="*/ 417600 w 417600"/>
                <a:gd name="connsiteY1" fmla="*/ 191461 h 681160"/>
                <a:gd name="connsiteX2" fmla="*/ 417600 w 417600"/>
                <a:gd name="connsiteY2" fmla="*/ 489699 h 681160"/>
                <a:gd name="connsiteX3" fmla="*/ 226139 w 417600"/>
                <a:gd name="connsiteY3" fmla="*/ 681160 h 681160"/>
                <a:gd name="connsiteX4" fmla="*/ 0 w 417600"/>
                <a:gd name="connsiteY4" fmla="*/ 340580 h 68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00" h="681160">
                  <a:moveTo>
                    <a:pt x="226139" y="0"/>
                  </a:moveTo>
                  <a:lnTo>
                    <a:pt x="417600" y="191461"/>
                  </a:lnTo>
                  <a:lnTo>
                    <a:pt x="417600" y="489699"/>
                  </a:lnTo>
                  <a:lnTo>
                    <a:pt x="226139" y="681160"/>
                  </a:lnTo>
                  <a:lnTo>
                    <a:pt x="0" y="34058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Pentagon 9">
              <a:extLst>
                <a:ext uri="{FF2B5EF4-FFF2-40B4-BE49-F238E27FC236}">
                  <a16:creationId xmlns:a16="http://schemas.microsoft.com/office/drawing/2014/main" id="{DA1C7718-1C79-46F9-B6EA-CCE44857FE3E}"/>
                </a:ext>
              </a:extLst>
            </p:cNvPr>
            <p:cNvSpPr/>
            <p:nvPr/>
          </p:nvSpPr>
          <p:spPr>
            <a:xfrm rot="16200000">
              <a:off x="5485473" y="1035639"/>
              <a:ext cx="809829" cy="701149"/>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4230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 Middl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4A67-43C8-4844-90CB-52E94C129795}"/>
              </a:ext>
            </a:extLst>
          </p:cNvPr>
          <p:cNvSpPr>
            <a:spLocks noGrp="1"/>
          </p:cNvSpPr>
          <p:nvPr>
            <p:ph type="title"/>
          </p:nvPr>
        </p:nvSpPr>
        <p:spPr>
          <a:xfrm>
            <a:off x="7239000" y="2766218"/>
            <a:ext cx="4114800" cy="1325563"/>
          </a:xfrm>
        </p:spPr>
        <p:txBody>
          <a:bodyPr/>
          <a:lstStyle>
            <a:lvl1pPr algn="ctr">
              <a:defRPr i="0" cap="all" baseline="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1AD29BED-AEBD-4EC8-9ED6-0E654740EF1A}"/>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FB8317FC-BA34-47D6-B727-40C7C83D7518}"/>
              </a:ext>
            </a:extLst>
          </p:cNvPr>
          <p:cNvSpPr>
            <a:spLocks noGrp="1"/>
          </p:cNvSpPr>
          <p:nvPr>
            <p:ph type="sldNum" sz="quarter" idx="11"/>
          </p:nvPr>
        </p:nvSpPr>
        <p:spPr>
          <a:xfrm>
            <a:off x="8610600" y="6356350"/>
            <a:ext cx="2743200" cy="365125"/>
          </a:xfrm>
        </p:spPr>
        <p:txBody>
          <a:body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1339122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A799EBE-63AA-4624-816D-5196813699A5}"/>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8744C175-C936-42DD-97D7-B01713E9DE11}"/>
              </a:ext>
            </a:extLst>
          </p:cNvPr>
          <p:cNvSpPr>
            <a:spLocks noGrp="1"/>
          </p:cNvSpPr>
          <p:nvPr>
            <p:ph type="sldNum" sz="quarter" idx="11"/>
          </p:nvPr>
        </p:nvSpPr>
        <p:spPr/>
        <p:txBody>
          <a:body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2755738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AD1C-12E9-473E-A027-0E505EB5DA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3B966F-9FBA-4EFC-91B9-E2C18B7BB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6D027-D803-40DE-B7CF-1F8B2BE64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F3B76F06-47D6-453A-A4A1-414C7BE62626}"/>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CD551AAD-7A7D-4A14-BAA2-86E8053D57F5}"/>
              </a:ext>
            </a:extLst>
          </p:cNvPr>
          <p:cNvSpPr>
            <a:spLocks noGrp="1"/>
          </p:cNvSpPr>
          <p:nvPr>
            <p:ph type="sldNum" sz="quarter" idx="11"/>
          </p:nvPr>
        </p:nvSpPr>
        <p:spPr/>
        <p:txBody>
          <a:body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917936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5">
            <a:lumMod val="50000"/>
          </a:schemeClr>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9E615AB-0D5C-403A-BF73-26590545F74E}"/>
              </a:ext>
            </a:extLst>
          </p:cNvPr>
          <p:cNvSpPr>
            <a:spLocks noGrp="1"/>
          </p:cNvSpPr>
          <p:nvPr>
            <p:ph type="pic" sz="quarter" idx="10" hasCustomPrompt="1"/>
          </p:nvPr>
        </p:nvSpPr>
        <p:spPr>
          <a:xfrm>
            <a:off x="0" y="0"/>
            <a:ext cx="12192000" cy="6858000"/>
          </a:xfrm>
          <a:custGeom>
            <a:avLst/>
            <a:gdLst>
              <a:gd name="connsiteX0" fmla="*/ 1058639 w 12192000"/>
              <a:gd name="connsiteY0" fmla="*/ 344907 h 6858000"/>
              <a:gd name="connsiteX1" fmla="*/ 6069362 w 12192000"/>
              <a:gd name="connsiteY1" fmla="*/ 344907 h 6858000"/>
              <a:gd name="connsiteX2" fmla="*/ 6069362 w 12192000"/>
              <a:gd name="connsiteY2" fmla="*/ 1115999 h 6858000"/>
              <a:gd name="connsiteX3" fmla="*/ 1058639 w 12192000"/>
              <a:gd name="connsiteY3" fmla="*/ 1115999 h 6858000"/>
              <a:gd name="connsiteX4" fmla="*/ 1033586 w 12192000"/>
              <a:gd name="connsiteY4" fmla="*/ 318051 h 6858000"/>
              <a:gd name="connsiteX5" fmla="*/ 1033586 w 12192000"/>
              <a:gd name="connsiteY5" fmla="*/ 1115999 h 6858000"/>
              <a:gd name="connsiteX6" fmla="*/ 864000 w 12192000"/>
              <a:gd name="connsiteY6" fmla="*/ 1115999 h 6858000"/>
              <a:gd name="connsiteX7" fmla="*/ 864000 w 12192000"/>
              <a:gd name="connsiteY7" fmla="*/ 6371999 h 6858000"/>
              <a:gd name="connsiteX8" fmla="*/ 864000 w 12192000"/>
              <a:gd name="connsiteY8" fmla="*/ 6479999 h 6858000"/>
              <a:gd name="connsiteX9" fmla="*/ 6264000 w 12192000"/>
              <a:gd name="connsiteY9" fmla="*/ 6479999 h 6858000"/>
              <a:gd name="connsiteX10" fmla="*/ 6264000 w 12192000"/>
              <a:gd name="connsiteY10" fmla="*/ 6371999 h 6858000"/>
              <a:gd name="connsiteX11" fmla="*/ 6264000 w 12192000"/>
              <a:gd name="connsiteY11" fmla="*/ 1115999 h 6858000"/>
              <a:gd name="connsiteX12" fmla="*/ 6094416 w 12192000"/>
              <a:gd name="connsiteY12" fmla="*/ 1115999 h 6858000"/>
              <a:gd name="connsiteX13" fmla="*/ 6094416 w 12192000"/>
              <a:gd name="connsiteY13" fmla="*/ 318051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0 w 12192000"/>
              <a:gd name="connsiteY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058639" y="344907"/>
                </a:moveTo>
                <a:lnTo>
                  <a:pt x="6069362" y="344907"/>
                </a:lnTo>
                <a:lnTo>
                  <a:pt x="6069362" y="1115999"/>
                </a:lnTo>
                <a:lnTo>
                  <a:pt x="1058639" y="1115999"/>
                </a:lnTo>
                <a:close/>
                <a:moveTo>
                  <a:pt x="1033586" y="318051"/>
                </a:moveTo>
                <a:lnTo>
                  <a:pt x="1033586" y="1115999"/>
                </a:lnTo>
                <a:lnTo>
                  <a:pt x="864000" y="1115999"/>
                </a:lnTo>
                <a:lnTo>
                  <a:pt x="864000" y="6371999"/>
                </a:lnTo>
                <a:lnTo>
                  <a:pt x="864000" y="6479999"/>
                </a:lnTo>
                <a:lnTo>
                  <a:pt x="6264000" y="6479999"/>
                </a:lnTo>
                <a:lnTo>
                  <a:pt x="6264000" y="6371999"/>
                </a:lnTo>
                <a:lnTo>
                  <a:pt x="6264000" y="1115999"/>
                </a:lnTo>
                <a:lnTo>
                  <a:pt x="6094416" y="1115999"/>
                </a:lnTo>
                <a:lnTo>
                  <a:pt x="6094416" y="318051"/>
                </a:lnTo>
                <a:close/>
                <a:moveTo>
                  <a:pt x="0" y="0"/>
                </a:moveTo>
                <a:lnTo>
                  <a:pt x="12192000" y="0"/>
                </a:lnTo>
                <a:lnTo>
                  <a:pt x="12192000" y="6858000"/>
                </a:lnTo>
                <a:lnTo>
                  <a:pt x="0" y="6858000"/>
                </a:lnTo>
                <a:close/>
              </a:path>
            </a:pathLst>
          </a:custGeom>
          <a:solidFill>
            <a:schemeClr val="tx1">
              <a:lumMod val="85000"/>
              <a:lumOff val="15000"/>
            </a:schemeClr>
          </a:solidFill>
        </p:spPr>
        <p:txBody>
          <a:bodyPr wrap="square" rIns="792000" anchor="ctr">
            <a:noAutofit/>
          </a:bodyPr>
          <a:lstStyle>
            <a:lvl1pPr marL="0" indent="0" algn="r">
              <a:buNone/>
              <a:defRPr i="1"/>
            </a:lvl1pPr>
          </a:lstStyle>
          <a:p>
            <a:r>
              <a:rPr lang="en-US" dirty="0"/>
              <a:t>Drag &amp; Drop or Insert Your Picture</a:t>
            </a:r>
          </a:p>
        </p:txBody>
      </p:sp>
      <p:sp>
        <p:nvSpPr>
          <p:cNvPr id="2" name="Title 1">
            <a:extLst>
              <a:ext uri="{FF2B5EF4-FFF2-40B4-BE49-F238E27FC236}">
                <a16:creationId xmlns:a16="http://schemas.microsoft.com/office/drawing/2014/main" id="{AF030DE9-1B5A-4A39-ADDF-7688D81CDE84}"/>
              </a:ext>
            </a:extLst>
          </p:cNvPr>
          <p:cNvSpPr>
            <a:spLocks noGrp="1"/>
          </p:cNvSpPr>
          <p:nvPr>
            <p:ph type="ctrTitle"/>
          </p:nvPr>
        </p:nvSpPr>
        <p:spPr>
          <a:xfrm>
            <a:off x="864000" y="1116000"/>
            <a:ext cx="5400000" cy="5256000"/>
          </a:xfrm>
          <a:noFill/>
        </p:spPr>
        <p:txBody>
          <a:bodyPr tIns="252000" anchor="ctr">
            <a:normAutofit/>
          </a:bodyPr>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D9F4F5C-1F9D-4AAE-815B-747B521A524B}"/>
              </a:ext>
            </a:extLst>
          </p:cNvPr>
          <p:cNvSpPr>
            <a:spLocks noGrp="1"/>
          </p:cNvSpPr>
          <p:nvPr>
            <p:ph type="subTitle" idx="1"/>
          </p:nvPr>
        </p:nvSpPr>
        <p:spPr>
          <a:xfrm>
            <a:off x="1049244" y="5879308"/>
            <a:ext cx="5029512" cy="392245"/>
          </a:xfrm>
        </p:spPr>
        <p:txBody>
          <a:bodyPr>
            <a:normAutofit/>
          </a:bodyPr>
          <a:lstStyle>
            <a:lvl1pPr marL="0" indent="0" algn="ctr">
              <a:buNone/>
              <a:defRPr sz="18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B07BC130-4A17-4F0C-9A10-476CFDF603FD}"/>
              </a:ext>
              <a:ext uri="{C183D7F6-B498-43B3-948B-1728B52AA6E4}">
                <adec:decorative xmlns:adec="http://schemas.microsoft.com/office/drawing/2017/decorative" val="1"/>
              </a:ext>
            </a:extLst>
          </p:cNvPr>
          <p:cNvSpPr/>
          <p:nvPr userDrawn="1"/>
        </p:nvSpPr>
        <p:spPr>
          <a:xfrm>
            <a:off x="864000" y="6372000"/>
            <a:ext cx="54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9E2F4497-ABB8-41B2-93D0-ECD1832AAADF}"/>
              </a:ext>
            </a:extLst>
          </p:cNvPr>
          <p:cNvSpPr>
            <a:spLocks noChangeAspect="1" noChangeArrowheads="1" noTextEdit="1"/>
          </p:cNvSpPr>
          <p:nvPr userDrawn="1"/>
        </p:nvSpPr>
        <p:spPr bwMode="auto">
          <a:xfrm>
            <a:off x="1033586" y="318052"/>
            <a:ext cx="5060830" cy="5424867"/>
          </a:xfrm>
          <a:custGeom>
            <a:avLst/>
            <a:gdLst>
              <a:gd name="connsiteX0" fmla="*/ 29714 w 6002337"/>
              <a:gd name="connsiteY0" fmla="*/ 31852 h 6434099"/>
              <a:gd name="connsiteX1" fmla="*/ 29714 w 6002337"/>
              <a:gd name="connsiteY1" fmla="*/ 6402247 h 6434099"/>
              <a:gd name="connsiteX2" fmla="*/ 5972622 w 6002337"/>
              <a:gd name="connsiteY2" fmla="*/ 6402247 h 6434099"/>
              <a:gd name="connsiteX3" fmla="*/ 5972622 w 6002337"/>
              <a:gd name="connsiteY3" fmla="*/ 31852 h 6434099"/>
              <a:gd name="connsiteX4" fmla="*/ 0 w 6002337"/>
              <a:gd name="connsiteY4" fmla="*/ 0 h 6434099"/>
              <a:gd name="connsiteX5" fmla="*/ 6002337 w 6002337"/>
              <a:gd name="connsiteY5" fmla="*/ 0 h 6434099"/>
              <a:gd name="connsiteX6" fmla="*/ 6002337 w 6002337"/>
              <a:gd name="connsiteY6" fmla="*/ 6434099 h 6434099"/>
              <a:gd name="connsiteX7" fmla="*/ 0 w 6002337"/>
              <a:gd name="connsiteY7" fmla="*/ 6434099 h 643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2337" h="6434099">
                <a:moveTo>
                  <a:pt x="29714" y="31852"/>
                </a:moveTo>
                <a:lnTo>
                  <a:pt x="29714" y="6402247"/>
                </a:lnTo>
                <a:lnTo>
                  <a:pt x="5972622" y="6402247"/>
                </a:lnTo>
                <a:lnTo>
                  <a:pt x="5972622" y="31852"/>
                </a:lnTo>
                <a:close/>
                <a:moveTo>
                  <a:pt x="0" y="0"/>
                </a:moveTo>
                <a:lnTo>
                  <a:pt x="6002337" y="0"/>
                </a:lnTo>
                <a:lnTo>
                  <a:pt x="6002337" y="6434099"/>
                </a:lnTo>
                <a:lnTo>
                  <a:pt x="0" y="6434099"/>
                </a:lnTo>
                <a:close/>
              </a:path>
            </a:pathLst>
          </a:custGeom>
          <a:solidFill>
            <a:schemeClr val="accent3"/>
          </a:solidFill>
          <a:ln w="9525">
            <a:noFill/>
            <a:miter lim="800000"/>
            <a:headEnd/>
            <a:tailEnd/>
          </a:ln>
        </p:spPr>
        <p:txBody>
          <a:bodyPr vert="horz" wrap="square" lIns="91440" tIns="45720" rIns="91440" bIns="45720" numCol="1" anchor="t" anchorCtr="0" compatLnSpc="1">
            <a:prstTxWarp prst="textNoShape">
              <a:avLst/>
            </a:prstTxWarp>
            <a:noAutofit/>
          </a:bodyPr>
          <a:lstStyle/>
          <a:p>
            <a:endParaRPr lang="en-US" dirty="0"/>
          </a:p>
        </p:txBody>
      </p:sp>
      <p:grpSp>
        <p:nvGrpSpPr>
          <p:cNvPr id="17" name="Group 16">
            <a:extLst>
              <a:ext uri="{FF2B5EF4-FFF2-40B4-BE49-F238E27FC236}">
                <a16:creationId xmlns:a16="http://schemas.microsoft.com/office/drawing/2014/main" id="{DDB1BC04-99B8-4293-A596-337F37F17BFD}"/>
              </a:ext>
              <a:ext uri="{C183D7F6-B498-43B3-948B-1728B52AA6E4}">
                <adec:decorative xmlns:adec="http://schemas.microsoft.com/office/drawing/2017/decorative" val="1"/>
              </a:ext>
            </a:extLst>
          </p:cNvPr>
          <p:cNvGrpSpPr/>
          <p:nvPr userDrawn="1"/>
        </p:nvGrpSpPr>
        <p:grpSpPr>
          <a:xfrm>
            <a:off x="2977308" y="1571348"/>
            <a:ext cx="1143665" cy="881149"/>
            <a:chOff x="2977308" y="1366554"/>
            <a:chExt cx="1143665" cy="881149"/>
          </a:xfrm>
        </p:grpSpPr>
        <p:grpSp>
          <p:nvGrpSpPr>
            <p:cNvPr id="18" name="Group 17">
              <a:extLst>
                <a:ext uri="{FF2B5EF4-FFF2-40B4-BE49-F238E27FC236}">
                  <a16:creationId xmlns:a16="http://schemas.microsoft.com/office/drawing/2014/main" id="{398B0B3A-3298-4A20-B81B-EEB3B81B6FBC}"/>
                </a:ext>
              </a:extLst>
            </p:cNvPr>
            <p:cNvGrpSpPr/>
            <p:nvPr/>
          </p:nvGrpSpPr>
          <p:grpSpPr>
            <a:xfrm>
              <a:off x="2977308" y="1366554"/>
              <a:ext cx="1143665" cy="701149"/>
              <a:chOff x="3255455" y="1367454"/>
              <a:chExt cx="681160" cy="417600"/>
            </a:xfrm>
          </p:grpSpPr>
          <p:sp>
            <p:nvSpPr>
              <p:cNvPr id="22" name="Freeform: Shape 21">
                <a:extLst>
                  <a:ext uri="{FF2B5EF4-FFF2-40B4-BE49-F238E27FC236}">
                    <a16:creationId xmlns:a16="http://schemas.microsoft.com/office/drawing/2014/main" id="{B312435D-F0FE-415F-BE90-B91941F4FDC1}"/>
                  </a:ext>
                </a:extLst>
              </p:cNvPr>
              <p:cNvSpPr>
                <a:spLocks noChangeAspect="1"/>
              </p:cNvSpPr>
              <p:nvPr/>
            </p:nvSpPr>
            <p:spPr>
              <a:xfrm rot="5400000">
                <a:off x="3387235" y="1235674"/>
                <a:ext cx="417600" cy="681160"/>
              </a:xfrm>
              <a:custGeom>
                <a:avLst/>
                <a:gdLst>
                  <a:gd name="connsiteX0" fmla="*/ 226139 w 417600"/>
                  <a:gd name="connsiteY0" fmla="*/ 0 h 681160"/>
                  <a:gd name="connsiteX1" fmla="*/ 417600 w 417600"/>
                  <a:gd name="connsiteY1" fmla="*/ 191461 h 681160"/>
                  <a:gd name="connsiteX2" fmla="*/ 417600 w 417600"/>
                  <a:gd name="connsiteY2" fmla="*/ 489699 h 681160"/>
                  <a:gd name="connsiteX3" fmla="*/ 226139 w 417600"/>
                  <a:gd name="connsiteY3" fmla="*/ 681160 h 681160"/>
                  <a:gd name="connsiteX4" fmla="*/ 0 w 417600"/>
                  <a:gd name="connsiteY4" fmla="*/ 340580 h 68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00" h="681160">
                    <a:moveTo>
                      <a:pt x="226139" y="0"/>
                    </a:moveTo>
                    <a:lnTo>
                      <a:pt x="417600" y="191461"/>
                    </a:lnTo>
                    <a:lnTo>
                      <a:pt x="417600" y="489699"/>
                    </a:lnTo>
                    <a:lnTo>
                      <a:pt x="226139" y="681160"/>
                    </a:lnTo>
                    <a:lnTo>
                      <a:pt x="0" y="340580"/>
                    </a:lnTo>
                    <a:close/>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Pentagon 22">
                <a:extLst>
                  <a:ext uri="{FF2B5EF4-FFF2-40B4-BE49-F238E27FC236}">
                    <a16:creationId xmlns:a16="http://schemas.microsoft.com/office/drawing/2014/main" id="{C4B24F98-5089-43E0-B83E-C75A400D8C23}"/>
                  </a:ext>
                </a:extLst>
              </p:cNvPr>
              <p:cNvSpPr/>
              <p:nvPr/>
            </p:nvSpPr>
            <p:spPr>
              <a:xfrm>
                <a:off x="3354871" y="1367454"/>
                <a:ext cx="482329" cy="417600"/>
              </a:xfrm>
              <a:prstGeom prst="pentagon">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9C24F3AB-57F5-41DC-8E65-2EBF42D7B729}"/>
                </a:ext>
              </a:extLst>
            </p:cNvPr>
            <p:cNvGrpSpPr/>
            <p:nvPr/>
          </p:nvGrpSpPr>
          <p:grpSpPr>
            <a:xfrm rot="10800000">
              <a:off x="2977308" y="1546554"/>
              <a:ext cx="1143665" cy="701149"/>
              <a:chOff x="3255455" y="1367454"/>
              <a:chExt cx="681160" cy="417600"/>
            </a:xfrm>
          </p:grpSpPr>
          <p:sp>
            <p:nvSpPr>
              <p:cNvPr id="20" name="Freeform: Shape 19">
                <a:extLst>
                  <a:ext uri="{FF2B5EF4-FFF2-40B4-BE49-F238E27FC236}">
                    <a16:creationId xmlns:a16="http://schemas.microsoft.com/office/drawing/2014/main" id="{99DD331A-1BA6-4E0B-A15B-8474C9E779D2}"/>
                  </a:ext>
                </a:extLst>
              </p:cNvPr>
              <p:cNvSpPr>
                <a:spLocks noChangeAspect="1"/>
              </p:cNvSpPr>
              <p:nvPr/>
            </p:nvSpPr>
            <p:spPr>
              <a:xfrm rot="5400000">
                <a:off x="3387235" y="1235674"/>
                <a:ext cx="417600" cy="681160"/>
              </a:xfrm>
              <a:custGeom>
                <a:avLst/>
                <a:gdLst>
                  <a:gd name="connsiteX0" fmla="*/ 226139 w 417600"/>
                  <a:gd name="connsiteY0" fmla="*/ 0 h 681160"/>
                  <a:gd name="connsiteX1" fmla="*/ 417600 w 417600"/>
                  <a:gd name="connsiteY1" fmla="*/ 191461 h 681160"/>
                  <a:gd name="connsiteX2" fmla="*/ 417600 w 417600"/>
                  <a:gd name="connsiteY2" fmla="*/ 489699 h 681160"/>
                  <a:gd name="connsiteX3" fmla="*/ 226139 w 417600"/>
                  <a:gd name="connsiteY3" fmla="*/ 681160 h 681160"/>
                  <a:gd name="connsiteX4" fmla="*/ 0 w 417600"/>
                  <a:gd name="connsiteY4" fmla="*/ 340580 h 68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00" h="681160">
                    <a:moveTo>
                      <a:pt x="226139" y="0"/>
                    </a:moveTo>
                    <a:lnTo>
                      <a:pt x="417600" y="191461"/>
                    </a:lnTo>
                    <a:lnTo>
                      <a:pt x="417600" y="489699"/>
                    </a:lnTo>
                    <a:lnTo>
                      <a:pt x="226139" y="681160"/>
                    </a:lnTo>
                    <a:lnTo>
                      <a:pt x="0" y="340580"/>
                    </a:lnTo>
                    <a:close/>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Pentagon 20">
                <a:extLst>
                  <a:ext uri="{FF2B5EF4-FFF2-40B4-BE49-F238E27FC236}">
                    <a16:creationId xmlns:a16="http://schemas.microsoft.com/office/drawing/2014/main" id="{50CA7A46-A1C2-4E14-964D-FAC5F14EFFE4}"/>
                  </a:ext>
                </a:extLst>
              </p:cNvPr>
              <p:cNvSpPr/>
              <p:nvPr/>
            </p:nvSpPr>
            <p:spPr>
              <a:xfrm>
                <a:off x="3354871" y="1367454"/>
                <a:ext cx="482329" cy="417600"/>
              </a:xfrm>
              <a:prstGeom prst="pentagon">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153279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0FE8E7E-A870-4B74-A94F-C1783C13E236}"/>
              </a:ext>
            </a:extLst>
          </p:cNvPr>
          <p:cNvSpPr>
            <a:spLocks noGrp="1"/>
          </p:cNvSpPr>
          <p:nvPr>
            <p:ph type="pic" idx="1" hasCustomPrompt="1"/>
          </p:nvPr>
        </p:nvSpPr>
        <p:spPr>
          <a:xfrm>
            <a:off x="-1" y="0"/>
            <a:ext cx="12182427" cy="6858000"/>
          </a:xfrm>
          <a:solidFill>
            <a:schemeClr val="tx1">
              <a:lumMod val="85000"/>
              <a:lumOff val="15000"/>
            </a:schemeClr>
          </a:solidFill>
        </p:spPr>
        <p:txBody>
          <a:bodyPr anchor="ctr">
            <a:normAutofit/>
          </a:bodyPr>
          <a:lstStyle>
            <a:lvl1pPr marL="0" indent="0" algn="ctr">
              <a:buNone/>
              <a:defRPr sz="18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Drag &amp; Drop or Insert Your Picture</a:t>
            </a:r>
          </a:p>
        </p:txBody>
      </p:sp>
      <p:sp>
        <p:nvSpPr>
          <p:cNvPr id="12" name="Title 11">
            <a:extLst>
              <a:ext uri="{FF2B5EF4-FFF2-40B4-BE49-F238E27FC236}">
                <a16:creationId xmlns:a16="http://schemas.microsoft.com/office/drawing/2014/main" id="{90F1DA79-07F8-4E44-BA4E-4006191F15E7}"/>
              </a:ext>
            </a:extLst>
          </p:cNvPr>
          <p:cNvSpPr>
            <a:spLocks noGrp="1"/>
          </p:cNvSpPr>
          <p:nvPr>
            <p:ph type="title" hasCustomPrompt="1"/>
          </p:nvPr>
        </p:nvSpPr>
        <p:spPr>
          <a:xfrm>
            <a:off x="1689652" y="4983093"/>
            <a:ext cx="9664148" cy="1325563"/>
          </a:xfrm>
          <a:solidFill>
            <a:schemeClr val="accent5">
              <a:lumMod val="50000"/>
            </a:schemeClr>
          </a:solidFill>
        </p:spPr>
        <p:txBody>
          <a:bodyPr lIns="360000" rIns="90000">
            <a:normAutofit/>
          </a:bodyPr>
          <a:lstStyle>
            <a:lvl1pPr>
              <a:defRPr sz="4000"/>
            </a:lvl1pPr>
          </a:lstStyle>
          <a:p>
            <a:r>
              <a:rPr lang="en-US" noProof="0"/>
              <a:t>YOUR </a:t>
            </a:r>
            <a:br>
              <a:rPr lang="en-US" noProof="0"/>
            </a:br>
            <a:r>
              <a:rPr lang="en-US" noProof="0"/>
              <a:t>TITLE</a:t>
            </a:r>
          </a:p>
        </p:txBody>
      </p:sp>
      <p:sp>
        <p:nvSpPr>
          <p:cNvPr id="4" name="Text Placeholder 3">
            <a:extLst>
              <a:ext uri="{FF2B5EF4-FFF2-40B4-BE49-F238E27FC236}">
                <a16:creationId xmlns:a16="http://schemas.microsoft.com/office/drawing/2014/main" id="{638F45F1-1F6E-4470-8663-FE748A026B39}"/>
              </a:ext>
            </a:extLst>
          </p:cNvPr>
          <p:cNvSpPr>
            <a:spLocks noGrp="1"/>
          </p:cNvSpPr>
          <p:nvPr>
            <p:ph type="body" sz="half" idx="2"/>
          </p:nvPr>
        </p:nvSpPr>
        <p:spPr>
          <a:xfrm>
            <a:off x="4302196" y="5135035"/>
            <a:ext cx="3932237" cy="1021679"/>
          </a:xfrm>
        </p:spPr>
        <p:txBody>
          <a:bodyPr anchor="ct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731303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Option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0FE8E7E-A870-4B74-A94F-C1783C13E236}"/>
              </a:ext>
            </a:extLst>
          </p:cNvPr>
          <p:cNvSpPr>
            <a:spLocks noGrp="1"/>
          </p:cNvSpPr>
          <p:nvPr>
            <p:ph type="pic" idx="1" hasCustomPrompt="1"/>
          </p:nvPr>
        </p:nvSpPr>
        <p:spPr>
          <a:xfrm>
            <a:off x="-1" y="0"/>
            <a:ext cx="12182427" cy="6858000"/>
          </a:xfrm>
          <a:solidFill>
            <a:schemeClr val="tx1">
              <a:lumMod val="85000"/>
              <a:lumOff val="15000"/>
            </a:schemeClr>
          </a:solidFill>
        </p:spPr>
        <p:txBody>
          <a:bodyPr anchor="ctr">
            <a:normAutofit/>
          </a:bodyPr>
          <a:lstStyle>
            <a:lvl1pPr marL="0" indent="0" algn="ctr">
              <a:buNone/>
              <a:defRPr sz="18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Drag &amp; Drop or Insert Your Picture</a:t>
            </a:r>
          </a:p>
        </p:txBody>
      </p:sp>
      <p:sp>
        <p:nvSpPr>
          <p:cNvPr id="12" name="Title 11">
            <a:extLst>
              <a:ext uri="{FF2B5EF4-FFF2-40B4-BE49-F238E27FC236}">
                <a16:creationId xmlns:a16="http://schemas.microsoft.com/office/drawing/2014/main" id="{90F1DA79-07F8-4E44-BA4E-4006191F15E7}"/>
              </a:ext>
            </a:extLst>
          </p:cNvPr>
          <p:cNvSpPr>
            <a:spLocks noGrp="1"/>
          </p:cNvSpPr>
          <p:nvPr>
            <p:ph type="title" hasCustomPrompt="1"/>
          </p:nvPr>
        </p:nvSpPr>
        <p:spPr>
          <a:xfrm>
            <a:off x="1689652" y="4983093"/>
            <a:ext cx="9664148" cy="1325563"/>
          </a:xfrm>
          <a:solidFill>
            <a:schemeClr val="accent5">
              <a:lumMod val="50000"/>
            </a:schemeClr>
          </a:solidFill>
        </p:spPr>
        <p:txBody>
          <a:bodyPr lIns="5670000" rIns="360000">
            <a:normAutofit/>
          </a:bodyPr>
          <a:lstStyle>
            <a:lvl1pPr algn="ctr">
              <a:defRPr sz="4000"/>
            </a:lvl1pPr>
          </a:lstStyle>
          <a:p>
            <a:r>
              <a:rPr lang="en-US" noProof="0"/>
              <a:t>YOUR </a:t>
            </a:r>
            <a:br>
              <a:rPr lang="en-US" noProof="0"/>
            </a:br>
            <a:r>
              <a:rPr lang="en-US" noProof="0"/>
              <a:t>TITLE</a:t>
            </a:r>
          </a:p>
        </p:txBody>
      </p:sp>
      <p:sp>
        <p:nvSpPr>
          <p:cNvPr id="4" name="Text Placeholder 3">
            <a:extLst>
              <a:ext uri="{FF2B5EF4-FFF2-40B4-BE49-F238E27FC236}">
                <a16:creationId xmlns:a16="http://schemas.microsoft.com/office/drawing/2014/main" id="{638F45F1-1F6E-4470-8663-FE748A026B39}"/>
              </a:ext>
            </a:extLst>
          </p:cNvPr>
          <p:cNvSpPr>
            <a:spLocks noGrp="1"/>
          </p:cNvSpPr>
          <p:nvPr>
            <p:ph type="body" sz="half" idx="2"/>
          </p:nvPr>
        </p:nvSpPr>
        <p:spPr>
          <a:xfrm>
            <a:off x="1689652" y="5135035"/>
            <a:ext cx="5886805" cy="1021679"/>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919887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45125BB-6786-4FBA-908D-90C8A8258207}"/>
              </a:ext>
            </a:extLst>
          </p:cNvPr>
          <p:cNvSpPr>
            <a:spLocks noGrp="1"/>
          </p:cNvSpPr>
          <p:nvPr>
            <p:ph type="pic" idx="1" hasCustomPrompt="1"/>
          </p:nvPr>
        </p:nvSpPr>
        <p:spPr>
          <a:xfrm>
            <a:off x="-1" y="0"/>
            <a:ext cx="12182427" cy="6858000"/>
          </a:xfrm>
          <a:custGeom>
            <a:avLst/>
            <a:gdLst>
              <a:gd name="connsiteX0" fmla="*/ 5575106 w 12182427"/>
              <a:gd name="connsiteY0" fmla="*/ 344908 h 6858000"/>
              <a:gd name="connsiteX1" fmla="*/ 8088376 w 12182427"/>
              <a:gd name="connsiteY1" fmla="*/ 344908 h 6858000"/>
              <a:gd name="connsiteX2" fmla="*/ 9107057 w 12182427"/>
              <a:gd name="connsiteY2" fmla="*/ 344908 h 6858000"/>
              <a:gd name="connsiteX3" fmla="*/ 11620328 w 12182427"/>
              <a:gd name="connsiteY3" fmla="*/ 344908 h 6858000"/>
              <a:gd name="connsiteX4" fmla="*/ 11620328 w 12182427"/>
              <a:gd name="connsiteY4" fmla="*/ 1116000 h 6858000"/>
              <a:gd name="connsiteX5" fmla="*/ 5575106 w 12182427"/>
              <a:gd name="connsiteY5" fmla="*/ 1116000 h 6858000"/>
              <a:gd name="connsiteX6" fmla="*/ 5550052 w 12182427"/>
              <a:gd name="connsiteY6" fmla="*/ 318052 h 6858000"/>
              <a:gd name="connsiteX7" fmla="*/ 5550052 w 12182427"/>
              <a:gd name="connsiteY7" fmla="*/ 1116000 h 6858000"/>
              <a:gd name="connsiteX8" fmla="*/ 5359401 w 12182427"/>
              <a:gd name="connsiteY8" fmla="*/ 1116000 h 6858000"/>
              <a:gd name="connsiteX9" fmla="*/ 5359401 w 12182427"/>
              <a:gd name="connsiteY9" fmla="*/ 6372000 h 6858000"/>
              <a:gd name="connsiteX10" fmla="*/ 5359401 w 12182427"/>
              <a:gd name="connsiteY10" fmla="*/ 6480000 h 6858000"/>
              <a:gd name="connsiteX11" fmla="*/ 11839401 w 12182427"/>
              <a:gd name="connsiteY11" fmla="*/ 6480000 h 6858000"/>
              <a:gd name="connsiteX12" fmla="*/ 11839401 w 12182427"/>
              <a:gd name="connsiteY12" fmla="*/ 6372000 h 6858000"/>
              <a:gd name="connsiteX13" fmla="*/ 11839301 w 12182427"/>
              <a:gd name="connsiteY13" fmla="*/ 6372000 h 6858000"/>
              <a:gd name="connsiteX14" fmla="*/ 11839301 w 12182427"/>
              <a:gd name="connsiteY14" fmla="*/ 1116000 h 6858000"/>
              <a:gd name="connsiteX15" fmla="*/ 11645381 w 12182427"/>
              <a:gd name="connsiteY15" fmla="*/ 1116000 h 6858000"/>
              <a:gd name="connsiteX16" fmla="*/ 11645381 w 12182427"/>
              <a:gd name="connsiteY16" fmla="*/ 318052 h 6858000"/>
              <a:gd name="connsiteX17" fmla="*/ 11620328 w 12182427"/>
              <a:gd name="connsiteY17" fmla="*/ 318052 h 6858000"/>
              <a:gd name="connsiteX18" fmla="*/ 9107057 w 12182427"/>
              <a:gd name="connsiteY18" fmla="*/ 318052 h 6858000"/>
              <a:gd name="connsiteX19" fmla="*/ 8088376 w 12182427"/>
              <a:gd name="connsiteY19" fmla="*/ 318052 h 6858000"/>
              <a:gd name="connsiteX20" fmla="*/ 5575106 w 12182427"/>
              <a:gd name="connsiteY20" fmla="*/ 318052 h 6858000"/>
              <a:gd name="connsiteX21" fmla="*/ 0 w 12182427"/>
              <a:gd name="connsiteY21" fmla="*/ 0 h 6858000"/>
              <a:gd name="connsiteX22" fmla="*/ 12182427 w 12182427"/>
              <a:gd name="connsiteY22" fmla="*/ 0 h 6858000"/>
              <a:gd name="connsiteX23" fmla="*/ 12182427 w 12182427"/>
              <a:gd name="connsiteY23" fmla="*/ 6858000 h 6858000"/>
              <a:gd name="connsiteX24" fmla="*/ 0 w 1218242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2427" h="6858000">
                <a:moveTo>
                  <a:pt x="5575106" y="344908"/>
                </a:moveTo>
                <a:lnTo>
                  <a:pt x="8088376" y="344908"/>
                </a:lnTo>
                <a:lnTo>
                  <a:pt x="9107057" y="344908"/>
                </a:lnTo>
                <a:lnTo>
                  <a:pt x="11620328" y="344908"/>
                </a:lnTo>
                <a:lnTo>
                  <a:pt x="11620328" y="1116000"/>
                </a:lnTo>
                <a:lnTo>
                  <a:pt x="5575106" y="1116000"/>
                </a:lnTo>
                <a:close/>
                <a:moveTo>
                  <a:pt x="5550052" y="318052"/>
                </a:moveTo>
                <a:lnTo>
                  <a:pt x="5550052" y="1116000"/>
                </a:lnTo>
                <a:lnTo>
                  <a:pt x="5359401" y="1116000"/>
                </a:lnTo>
                <a:lnTo>
                  <a:pt x="5359401" y="6372000"/>
                </a:lnTo>
                <a:lnTo>
                  <a:pt x="5359401" y="6480000"/>
                </a:lnTo>
                <a:lnTo>
                  <a:pt x="11839401" y="6480000"/>
                </a:lnTo>
                <a:lnTo>
                  <a:pt x="11839401" y="6372000"/>
                </a:lnTo>
                <a:lnTo>
                  <a:pt x="11839301" y="6372000"/>
                </a:lnTo>
                <a:lnTo>
                  <a:pt x="11839301" y="1116000"/>
                </a:lnTo>
                <a:lnTo>
                  <a:pt x="11645381" y="1116000"/>
                </a:lnTo>
                <a:lnTo>
                  <a:pt x="11645381" y="318052"/>
                </a:lnTo>
                <a:lnTo>
                  <a:pt x="11620328" y="318052"/>
                </a:lnTo>
                <a:lnTo>
                  <a:pt x="9107057" y="318052"/>
                </a:lnTo>
                <a:lnTo>
                  <a:pt x="8088376" y="318052"/>
                </a:lnTo>
                <a:lnTo>
                  <a:pt x="5575106" y="318052"/>
                </a:lnTo>
                <a:close/>
                <a:moveTo>
                  <a:pt x="0" y="0"/>
                </a:moveTo>
                <a:lnTo>
                  <a:pt x="12182427" y="0"/>
                </a:lnTo>
                <a:lnTo>
                  <a:pt x="12182427" y="6858000"/>
                </a:lnTo>
                <a:lnTo>
                  <a:pt x="0" y="6858000"/>
                </a:lnTo>
                <a:close/>
              </a:path>
            </a:pathLst>
          </a:custGeom>
          <a:solidFill>
            <a:schemeClr val="tx1">
              <a:lumMod val="85000"/>
              <a:lumOff val="15000"/>
            </a:schemeClr>
          </a:solidFill>
        </p:spPr>
        <p:txBody>
          <a:bodyPr wrap="square" lIns="1368000" anchor="ctr">
            <a:noAutofit/>
          </a:bodyPr>
          <a:lstStyle>
            <a:lvl1pPr marL="0" indent="0" algn="l">
              <a:buNone/>
              <a:defRPr sz="18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Drag &amp; Drop or Insert Your Picture</a:t>
            </a:r>
          </a:p>
        </p:txBody>
      </p:sp>
      <p:sp>
        <p:nvSpPr>
          <p:cNvPr id="6" name="Title 1">
            <a:extLst>
              <a:ext uri="{FF2B5EF4-FFF2-40B4-BE49-F238E27FC236}">
                <a16:creationId xmlns:a16="http://schemas.microsoft.com/office/drawing/2014/main" id="{4A89928A-6D79-464E-B588-1951C7BCCDAA}"/>
              </a:ext>
            </a:extLst>
          </p:cNvPr>
          <p:cNvSpPr>
            <a:spLocks noGrp="1"/>
          </p:cNvSpPr>
          <p:nvPr>
            <p:ph type="ctrTitle"/>
          </p:nvPr>
        </p:nvSpPr>
        <p:spPr>
          <a:xfrm>
            <a:off x="5359400" y="1116000"/>
            <a:ext cx="6479900" cy="5256000"/>
          </a:xfrm>
          <a:noFill/>
        </p:spPr>
        <p:txBody>
          <a:bodyPr tIns="252000" bIns="3888000" anchor="t">
            <a:normAutofit/>
          </a:bodyPr>
          <a:lstStyle>
            <a:lvl1pPr algn="ctr">
              <a:defRPr sz="4400"/>
            </a:lvl1pPr>
          </a:lstStyle>
          <a:p>
            <a:r>
              <a:rPr lang="en-US" noProof="0"/>
              <a:t>Click to edit Master title style</a:t>
            </a:r>
          </a:p>
        </p:txBody>
      </p:sp>
      <p:sp>
        <p:nvSpPr>
          <p:cNvPr id="8" name="Rectangle 7">
            <a:extLst>
              <a:ext uri="{FF2B5EF4-FFF2-40B4-BE49-F238E27FC236}">
                <a16:creationId xmlns:a16="http://schemas.microsoft.com/office/drawing/2014/main" id="{ED9F56D8-8E24-456A-8539-351E2054E8BB}"/>
              </a:ext>
            </a:extLst>
          </p:cNvPr>
          <p:cNvSpPr/>
          <p:nvPr userDrawn="1"/>
        </p:nvSpPr>
        <p:spPr>
          <a:xfrm>
            <a:off x="5359400" y="6372000"/>
            <a:ext cx="64799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Content Placeholder 13">
            <a:extLst>
              <a:ext uri="{FF2B5EF4-FFF2-40B4-BE49-F238E27FC236}">
                <a16:creationId xmlns:a16="http://schemas.microsoft.com/office/drawing/2014/main" id="{F8A4A981-D13E-4CBF-B1B9-9BD7D545B84E}"/>
              </a:ext>
            </a:extLst>
          </p:cNvPr>
          <p:cNvSpPr>
            <a:spLocks noGrp="1"/>
          </p:cNvSpPr>
          <p:nvPr>
            <p:ph sz="quarter" idx="10"/>
          </p:nvPr>
        </p:nvSpPr>
        <p:spPr>
          <a:xfrm>
            <a:off x="5597525" y="2794552"/>
            <a:ext cx="6072188" cy="307284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Rectangle 10">
            <a:extLst>
              <a:ext uri="{FF2B5EF4-FFF2-40B4-BE49-F238E27FC236}">
                <a16:creationId xmlns:a16="http://schemas.microsoft.com/office/drawing/2014/main" id="{46CD12B0-2D62-45AC-AE84-26428B62CFE0}"/>
              </a:ext>
              <a:ext uri="{C183D7F6-B498-43B3-948B-1728B52AA6E4}">
                <adec:decorative xmlns:adec="http://schemas.microsoft.com/office/drawing/2017/decorative" val="1"/>
              </a:ext>
            </a:extLst>
          </p:cNvPr>
          <p:cNvSpPr/>
          <p:nvPr userDrawn="1"/>
        </p:nvSpPr>
        <p:spPr>
          <a:xfrm>
            <a:off x="5359400" y="6372000"/>
            <a:ext cx="648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3D2A3941-2D95-4A84-B382-159E988C09D4}"/>
              </a:ext>
            </a:extLst>
          </p:cNvPr>
          <p:cNvSpPr>
            <a:spLocks noChangeAspect="1" noChangeArrowheads="1" noTextEdit="1"/>
          </p:cNvSpPr>
          <p:nvPr userDrawn="1"/>
        </p:nvSpPr>
        <p:spPr bwMode="auto">
          <a:xfrm flipH="1" flipV="1">
            <a:off x="5550051" y="318052"/>
            <a:ext cx="6095329" cy="2149666"/>
          </a:xfrm>
          <a:custGeom>
            <a:avLst/>
            <a:gdLst>
              <a:gd name="connsiteX0" fmla="*/ 6070276 w 6095329"/>
              <a:gd name="connsiteY0" fmla="*/ 2122810 h 2149666"/>
              <a:gd name="connsiteX1" fmla="*/ 6070276 w 6095329"/>
              <a:gd name="connsiteY1" fmla="*/ 26856 h 2149666"/>
              <a:gd name="connsiteX2" fmla="*/ 3557005 w 6095329"/>
              <a:gd name="connsiteY2" fmla="*/ 26856 h 2149666"/>
              <a:gd name="connsiteX3" fmla="*/ 2538324 w 6095329"/>
              <a:gd name="connsiteY3" fmla="*/ 26856 h 2149666"/>
              <a:gd name="connsiteX4" fmla="*/ 25053 w 6095329"/>
              <a:gd name="connsiteY4" fmla="*/ 26856 h 2149666"/>
              <a:gd name="connsiteX5" fmla="*/ 25053 w 6095329"/>
              <a:gd name="connsiteY5" fmla="*/ 2122810 h 2149666"/>
              <a:gd name="connsiteX6" fmla="*/ 2538324 w 6095329"/>
              <a:gd name="connsiteY6" fmla="*/ 2122810 h 2149666"/>
              <a:gd name="connsiteX7" fmla="*/ 3557005 w 6095329"/>
              <a:gd name="connsiteY7" fmla="*/ 2122810 h 2149666"/>
              <a:gd name="connsiteX8" fmla="*/ 6095329 w 6095329"/>
              <a:gd name="connsiteY8" fmla="*/ 2149666 h 2149666"/>
              <a:gd name="connsiteX9" fmla="*/ 6070276 w 6095329"/>
              <a:gd name="connsiteY9" fmla="*/ 2149666 h 2149666"/>
              <a:gd name="connsiteX10" fmla="*/ 3557005 w 6095329"/>
              <a:gd name="connsiteY10" fmla="*/ 2149666 h 2149666"/>
              <a:gd name="connsiteX11" fmla="*/ 2538324 w 6095329"/>
              <a:gd name="connsiteY11" fmla="*/ 2149666 h 2149666"/>
              <a:gd name="connsiteX12" fmla="*/ 25053 w 6095329"/>
              <a:gd name="connsiteY12" fmla="*/ 2149666 h 2149666"/>
              <a:gd name="connsiteX13" fmla="*/ 0 w 6095329"/>
              <a:gd name="connsiteY13" fmla="*/ 2149666 h 2149666"/>
              <a:gd name="connsiteX14" fmla="*/ 0 w 6095329"/>
              <a:gd name="connsiteY14" fmla="*/ 0 h 2149666"/>
              <a:gd name="connsiteX15" fmla="*/ 25053 w 6095329"/>
              <a:gd name="connsiteY15" fmla="*/ 0 h 2149666"/>
              <a:gd name="connsiteX16" fmla="*/ 2538324 w 6095329"/>
              <a:gd name="connsiteY16" fmla="*/ 0 h 2149666"/>
              <a:gd name="connsiteX17" fmla="*/ 3557005 w 6095329"/>
              <a:gd name="connsiteY17" fmla="*/ 0 h 2149666"/>
              <a:gd name="connsiteX18" fmla="*/ 6070276 w 6095329"/>
              <a:gd name="connsiteY18" fmla="*/ 0 h 2149666"/>
              <a:gd name="connsiteX19" fmla="*/ 6095329 w 6095329"/>
              <a:gd name="connsiteY19" fmla="*/ 0 h 214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5329" h="2149666">
                <a:moveTo>
                  <a:pt x="6070276" y="2122810"/>
                </a:moveTo>
                <a:lnTo>
                  <a:pt x="6070276" y="26856"/>
                </a:lnTo>
                <a:lnTo>
                  <a:pt x="3557005" y="26856"/>
                </a:lnTo>
                <a:lnTo>
                  <a:pt x="2538324" y="26856"/>
                </a:lnTo>
                <a:lnTo>
                  <a:pt x="25053" y="26856"/>
                </a:lnTo>
                <a:lnTo>
                  <a:pt x="25053" y="2122810"/>
                </a:lnTo>
                <a:lnTo>
                  <a:pt x="2538324" y="2122810"/>
                </a:lnTo>
                <a:lnTo>
                  <a:pt x="3557005" y="2122810"/>
                </a:lnTo>
                <a:close/>
                <a:moveTo>
                  <a:pt x="6095329" y="2149666"/>
                </a:moveTo>
                <a:lnTo>
                  <a:pt x="6070276" y="2149666"/>
                </a:lnTo>
                <a:lnTo>
                  <a:pt x="3557005" y="2149666"/>
                </a:lnTo>
                <a:lnTo>
                  <a:pt x="2538324" y="2149666"/>
                </a:lnTo>
                <a:lnTo>
                  <a:pt x="25053" y="2149666"/>
                </a:lnTo>
                <a:lnTo>
                  <a:pt x="0" y="2149666"/>
                </a:lnTo>
                <a:lnTo>
                  <a:pt x="0" y="0"/>
                </a:lnTo>
                <a:lnTo>
                  <a:pt x="25053" y="0"/>
                </a:lnTo>
                <a:lnTo>
                  <a:pt x="2538324" y="0"/>
                </a:lnTo>
                <a:lnTo>
                  <a:pt x="3557005" y="0"/>
                </a:lnTo>
                <a:lnTo>
                  <a:pt x="6070276" y="0"/>
                </a:lnTo>
                <a:lnTo>
                  <a:pt x="6095329" y="0"/>
                </a:lnTo>
                <a:close/>
              </a:path>
            </a:pathLst>
          </a:custGeom>
          <a:solidFill>
            <a:schemeClr val="accent3"/>
          </a:solidFill>
          <a:ln w="9525">
            <a:noFill/>
            <a:miter lim="800000"/>
            <a:headEnd/>
            <a:tailEnd/>
          </a:ln>
        </p:spPr>
        <p:txBody>
          <a:bodyPr vert="horz" wrap="square" lIns="91440" tIns="45720" rIns="91440" bIns="45720" numCol="1" anchor="t" anchorCtr="0" compatLnSpc="1">
            <a:prstTxWarp prst="textNoShape">
              <a:avLst/>
            </a:prstTxWarp>
            <a:noAutofit/>
          </a:bodyPr>
          <a:lstStyle/>
          <a:p>
            <a:endParaRPr lang="en-US" noProof="0" dirty="0"/>
          </a:p>
        </p:txBody>
      </p:sp>
    </p:spTree>
    <p:extLst>
      <p:ext uri="{BB962C8B-B14F-4D97-AF65-F5344CB8AC3E}">
        <p14:creationId xmlns:p14="http://schemas.microsoft.com/office/powerpoint/2010/main" val="23736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C6FE-7AAD-451E-876C-91BCE0BDDF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1F9EB9-1CA8-44AC-8147-C1075E81E0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73E00AA2-5AF6-4091-A26A-93450CB80B5B}"/>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EBA4FB6A-5C22-4D6C-9099-DF1DDF84A9E4}"/>
              </a:ext>
            </a:extLst>
          </p:cNvPr>
          <p:cNvSpPr>
            <a:spLocks noGrp="1"/>
          </p:cNvSpPr>
          <p:nvPr>
            <p:ph type="sldNum" sz="quarter" idx="11"/>
          </p:nvPr>
        </p:nvSpPr>
        <p:spPr/>
        <p:txBody>
          <a:body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2565049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AE9C-7360-4D33-8F4A-D25A8778B8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790748-0FD1-4917-AE27-0368252DF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5F93F6F6-2F09-4629-B138-2F81A442FECB}"/>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E6DD5FEE-1F25-4E8B-950B-6C194748D267}"/>
              </a:ext>
            </a:extLst>
          </p:cNvPr>
          <p:cNvSpPr>
            <a:spLocks noGrp="1"/>
          </p:cNvSpPr>
          <p:nvPr>
            <p:ph type="sldNum" sz="quarter" idx="11"/>
          </p:nvPr>
        </p:nvSpPr>
        <p:spPr/>
        <p:txBody>
          <a:body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3047906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D731-C950-4EDB-BAA4-9EB3B8245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D37C3F-5244-4B69-A3C9-C112F98E09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A3275B-5BE7-4E06-AD1A-EEE0109B5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433B351-2A30-4ECC-AEF0-720AEFCF70B1}"/>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D6326404-2DA8-4D44-BE28-C9B22C79FF4A}"/>
              </a:ext>
            </a:extLst>
          </p:cNvPr>
          <p:cNvSpPr>
            <a:spLocks noGrp="1"/>
          </p:cNvSpPr>
          <p:nvPr>
            <p:ph type="sldNum" sz="quarter" idx="11"/>
          </p:nvPr>
        </p:nvSpPr>
        <p:spPr/>
        <p:txBody>
          <a:body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415860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2A4F-9702-4A98-8216-DB9DF71966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CCC87F-622A-4619-8F5D-B5673D214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41849D-A511-4EDA-8C7E-A0CB4C73E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3DD0C3-5FC1-43B2-843B-4F54BD6210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0B9CC-7B29-416E-BC4F-6E4E683067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EE7B309A-1B51-434F-A302-CD45E763CA5E}"/>
              </a:ext>
            </a:extLst>
          </p:cNvPr>
          <p:cNvSpPr>
            <a:spLocks noGrp="1"/>
          </p:cNvSpPr>
          <p:nvPr>
            <p:ph type="ftr" sz="quarter" idx="10"/>
          </p:nvPr>
        </p:nvSpPr>
        <p:spPr/>
        <p:txBody>
          <a:bodyPr/>
          <a:lstStyle/>
          <a:p>
            <a:endParaRPr lang="en-US" dirty="0"/>
          </a:p>
        </p:txBody>
      </p:sp>
      <p:sp>
        <p:nvSpPr>
          <p:cNvPr id="11" name="Slide Number Placeholder 10">
            <a:extLst>
              <a:ext uri="{FF2B5EF4-FFF2-40B4-BE49-F238E27FC236}">
                <a16:creationId xmlns:a16="http://schemas.microsoft.com/office/drawing/2014/main" id="{9B7C6E69-F3DE-4456-8E4B-86DEDD8059FE}"/>
              </a:ext>
            </a:extLst>
          </p:cNvPr>
          <p:cNvSpPr>
            <a:spLocks noGrp="1"/>
          </p:cNvSpPr>
          <p:nvPr>
            <p:ph type="sldNum" sz="quarter" idx="11"/>
          </p:nvPr>
        </p:nvSpPr>
        <p:spPr/>
        <p:txBody>
          <a:body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997710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B56D30-36E1-4F7F-84F3-D9266E14F1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C81A3CA-80AB-4E95-9108-577563470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BC2E15E-0AD5-440E-9097-74B03C10BB8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B73A161-3FB7-4DAC-A14F-0315D8754E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EF03C2C8-8B5F-45CA-B03C-86A7238BBCAC}" type="slidenum">
              <a:rPr lang="en-US" smtClean="0"/>
              <a:pPr/>
              <a:t>‹#›</a:t>
            </a:fld>
            <a:endParaRPr lang="en-US" dirty="0"/>
          </a:p>
        </p:txBody>
      </p:sp>
    </p:spTree>
    <p:extLst>
      <p:ext uri="{BB962C8B-B14F-4D97-AF65-F5344CB8AC3E}">
        <p14:creationId xmlns:p14="http://schemas.microsoft.com/office/powerpoint/2010/main" val="3474230398"/>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61" r:id="rId4"/>
    <p:sldLayoutId id="2147483662" r:id="rId5"/>
    <p:sldLayoutId id="2147483650" r:id="rId6"/>
    <p:sldLayoutId id="2147483651" r:id="rId7"/>
    <p:sldLayoutId id="2147483652" r:id="rId8"/>
    <p:sldLayoutId id="2147483653" r:id="rId9"/>
    <p:sldLayoutId id="2147483654" r:id="rId10"/>
    <p:sldLayoutId id="2147483659" r:id="rId11"/>
    <p:sldLayoutId id="2147483663" r:id="rId12"/>
    <p:sldLayoutId id="2147483660" r:id="rId13"/>
    <p:sldLayoutId id="2147483655" r:id="rId14"/>
    <p:sldLayoutId id="2147483656" r:id="rId15"/>
  </p:sldLayoutIdLst>
  <p:txStyles>
    <p:titleStyle>
      <a:lvl1pPr algn="l" defTabSz="914400" rtl="0" eaLnBrk="1" latinLnBrk="0" hangingPunct="1">
        <a:lnSpc>
          <a:spcPct val="90000"/>
        </a:lnSpc>
        <a:spcBef>
          <a:spcPct val="0"/>
        </a:spcBef>
        <a:buNone/>
        <a:defRPr sz="4400" i="0"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Garamond" panose="02020404030301010803" pitchFamily="18"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s://www.flickr.com/photos/dharder9475/539641382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stats.libretexts.org/Textbook_Maps/General_Statistics/Map:_Introductory_Statistics_(OpenStax)/09:_Hypothesis_Testing_with_One_Sample/9.6:_Additional_Information_and_Full_Hypothesis_Test_Exampl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hyperlink" Target="https://creativecommons.org/licenses/by/3.0/" TargetMode="External"/><Relationship Id="rId5" Type="http://schemas.openxmlformats.org/officeDocument/2006/relationships/hyperlink" Target="http://agendainmobiliariatv.blogspot.com/2016/01/un-nuevo-ano-oportunidad-para.html" TargetMode="Externa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hyperlink" Target="https://pixabay.com/en/question-mark-question-help-2314125/" TargetMode="Externa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hyperlink" Target="https://pixabay.com/en/end-guy-cinema-strip-movie-theater-812226/" TargetMode="Externa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opentextbc.ca/teachinginadigitalage/chapter/11-10-step-eight-communicate-communicate-communicate/"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hyperlink" Target="https://en.wikipedia.org/wiki/Nebraska_Cornhuske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pixabay.com/en/workplace-team-business-meeting-1245776/"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5.xml"/><Relationship Id="rId5" Type="http://schemas.openxmlformats.org/officeDocument/2006/relationships/hyperlink" Target="https://creativecommons.org/licenses/by-sa/3.0/" TargetMode="External"/><Relationship Id="rId4" Type="http://schemas.openxmlformats.org/officeDocument/2006/relationships/hyperlink" Target="http://thecollaboratory.wikidot.com/2013-philosophy-of-thought-logic"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ps.edu/Performance/Documents/SQRPHandbook_SY19-20.pdf"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emf"/><Relationship Id="rId5" Type="http://schemas.openxmlformats.org/officeDocument/2006/relationships/hyperlink" Target="https://cps.edu/Performance/Documents/SQRPHandbook_SY19-20.pdf" TargetMode="External"/><Relationship Id="rId4" Type="http://schemas.openxmlformats.org/officeDocument/2006/relationships/hyperlink" Target="https://pxhere.com/en/photo/275683"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13A979E-137C-4C64-9AF3-3E7301F4F1CC}"/>
              </a:ext>
            </a:extLst>
          </p:cNvPr>
          <p:cNvPicPr>
            <a:picLocks noGrp="1" noChangeAspect="1"/>
          </p:cNvPicPr>
          <p:nvPr>
            <p:ph type="pic" idx="1"/>
          </p:nvPr>
        </p:nvPicPr>
        <p:blipFill>
          <a:blip r:embed="rId3">
            <a:extLst>
              <a:ext uri="{837473B0-CC2E-450A-ABE3-18F120FF3D39}">
                <a1611:picAttrSrcUrl xmlns:a1611="http://schemas.microsoft.com/office/drawing/2016/11/main" r:id="rId4"/>
              </a:ext>
            </a:extLst>
          </a:blip>
          <a:srcRect/>
          <a:stretch/>
        </p:blipFill>
        <p:spPr>
          <a:xfrm>
            <a:off x="793879" y="0"/>
            <a:ext cx="10613818" cy="6858000"/>
          </a:xfrm>
        </p:spPr>
      </p:pic>
      <p:sp>
        <p:nvSpPr>
          <p:cNvPr id="3" name="Title 2">
            <a:extLst>
              <a:ext uri="{FF2B5EF4-FFF2-40B4-BE49-F238E27FC236}">
                <a16:creationId xmlns:a16="http://schemas.microsoft.com/office/drawing/2014/main" id="{A736583C-540E-4D97-A47B-2B674589F4A3}"/>
              </a:ext>
            </a:extLst>
          </p:cNvPr>
          <p:cNvSpPr>
            <a:spLocks noGrp="1"/>
          </p:cNvSpPr>
          <p:nvPr>
            <p:ph type="title"/>
          </p:nvPr>
        </p:nvSpPr>
        <p:spPr>
          <a:xfrm>
            <a:off x="1093304" y="1060183"/>
            <a:ext cx="9664148" cy="1325563"/>
          </a:xfrm>
        </p:spPr>
        <p:txBody>
          <a:bodyPr/>
          <a:lstStyle/>
          <a:p>
            <a:r>
              <a:rPr lang="en-US" b="1" dirty="0"/>
              <a:t>Toni</a:t>
            </a:r>
            <a:br>
              <a:rPr lang="en-US" b="1" dirty="0"/>
            </a:br>
            <a:r>
              <a:rPr lang="en-US" b="1" dirty="0"/>
              <a:t>Lurz</a:t>
            </a:r>
          </a:p>
        </p:txBody>
      </p:sp>
      <p:sp>
        <p:nvSpPr>
          <p:cNvPr id="4" name="Text Placeholder 3">
            <a:extLst>
              <a:ext uri="{FF2B5EF4-FFF2-40B4-BE49-F238E27FC236}">
                <a16:creationId xmlns:a16="http://schemas.microsoft.com/office/drawing/2014/main" id="{EABFB78A-BD5E-40DD-BD85-C69E2C4A677E}"/>
              </a:ext>
            </a:extLst>
          </p:cNvPr>
          <p:cNvSpPr>
            <a:spLocks noGrp="1"/>
          </p:cNvSpPr>
          <p:nvPr>
            <p:ph type="body" sz="half" idx="2"/>
          </p:nvPr>
        </p:nvSpPr>
        <p:spPr>
          <a:xfrm>
            <a:off x="3008243" y="1212124"/>
            <a:ext cx="7553740" cy="1021679"/>
          </a:xfrm>
        </p:spPr>
        <p:txBody>
          <a:bodyPr>
            <a:normAutofit/>
          </a:bodyPr>
          <a:lstStyle/>
          <a:p>
            <a:pPr algn="ctr"/>
            <a:r>
              <a:rPr lang="en-US" sz="2400" dirty="0"/>
              <a:t>Final Presentation for Data Science January 09, 2020</a:t>
            </a:r>
          </a:p>
        </p:txBody>
      </p:sp>
      <p:sp>
        <p:nvSpPr>
          <p:cNvPr id="2" name="TextBox 1">
            <a:extLst>
              <a:ext uri="{FF2B5EF4-FFF2-40B4-BE49-F238E27FC236}">
                <a16:creationId xmlns:a16="http://schemas.microsoft.com/office/drawing/2014/main" id="{5C5EB80F-798E-4CB2-968C-CF250A97B8D0}"/>
              </a:ext>
            </a:extLst>
          </p:cNvPr>
          <p:cNvSpPr txBox="1"/>
          <p:nvPr/>
        </p:nvSpPr>
        <p:spPr>
          <a:xfrm>
            <a:off x="784303" y="6858000"/>
            <a:ext cx="10613818" cy="230832"/>
          </a:xfrm>
          <a:prstGeom prst="rect">
            <a:avLst/>
          </a:prstGeom>
          <a:noFill/>
        </p:spPr>
        <p:txBody>
          <a:bodyPr wrap="square" rtlCol="0">
            <a:spAutoFit/>
          </a:bodyPr>
          <a:lstStyle/>
          <a:p>
            <a:r>
              <a:rPr lang="en-US" sz="900">
                <a:hlinkClick r:id="rId4" tooltip="https://www.flickr.com/photos/dharder9475/5396413821"/>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26921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down)">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422B-C1A1-47DA-BC59-F6093BF873F0}"/>
              </a:ext>
            </a:extLst>
          </p:cNvPr>
          <p:cNvSpPr>
            <a:spLocks noGrp="1"/>
          </p:cNvSpPr>
          <p:nvPr>
            <p:ph type="title"/>
          </p:nvPr>
        </p:nvSpPr>
        <p:spPr/>
        <p:txBody>
          <a:bodyPr/>
          <a:lstStyle/>
          <a:p>
            <a:endParaRPr lang="en-US" dirty="0"/>
          </a:p>
        </p:txBody>
      </p:sp>
      <p:pic>
        <p:nvPicPr>
          <p:cNvPr id="6" name="Picture 5" descr="A close up of a map&#10;&#10;Description automatically generated">
            <a:extLst>
              <a:ext uri="{FF2B5EF4-FFF2-40B4-BE49-F238E27FC236}">
                <a16:creationId xmlns:a16="http://schemas.microsoft.com/office/drawing/2014/main" id="{2758B344-B6B5-447D-98B1-E1DCA1DB6F50}"/>
              </a:ext>
            </a:extLst>
          </p:cNvPr>
          <p:cNvPicPr>
            <a:picLocks noChangeAspect="1"/>
          </p:cNvPicPr>
          <p:nvPr/>
        </p:nvPicPr>
        <p:blipFill rotWithShape="1">
          <a:blip r:embed="rId3"/>
          <a:srcRect l="25817" r="25866" b="-24"/>
          <a:stretch/>
        </p:blipFill>
        <p:spPr>
          <a:xfrm>
            <a:off x="3357705" y="1673"/>
            <a:ext cx="5890846" cy="6856327"/>
          </a:xfrm>
          <a:prstGeom prst="rect">
            <a:avLst/>
          </a:prstGeom>
        </p:spPr>
      </p:pic>
      <p:pic>
        <p:nvPicPr>
          <p:cNvPr id="5" name="Picture 4" descr="A picture containing city&#10;&#10;Description automatically generated">
            <a:extLst>
              <a:ext uri="{FF2B5EF4-FFF2-40B4-BE49-F238E27FC236}">
                <a16:creationId xmlns:a16="http://schemas.microsoft.com/office/drawing/2014/main" id="{108FF6ED-B3F1-4E9D-9C11-4BF3D023AE2C}"/>
              </a:ext>
            </a:extLst>
          </p:cNvPr>
          <p:cNvPicPr>
            <a:picLocks noChangeAspect="1"/>
          </p:cNvPicPr>
          <p:nvPr/>
        </p:nvPicPr>
        <p:blipFill rotWithShape="1">
          <a:blip r:embed="rId4"/>
          <a:srcRect l="28928" r="35714"/>
          <a:stretch/>
        </p:blipFill>
        <p:spPr>
          <a:xfrm>
            <a:off x="0" y="3347"/>
            <a:ext cx="4310743" cy="6854653"/>
          </a:xfrm>
          <a:prstGeom prst="rect">
            <a:avLst/>
          </a:prstGeom>
        </p:spPr>
      </p:pic>
      <p:pic>
        <p:nvPicPr>
          <p:cNvPr id="4" name="Picture 3" descr="A close up of a map&#10;&#10;Description automatically generated">
            <a:extLst>
              <a:ext uri="{FF2B5EF4-FFF2-40B4-BE49-F238E27FC236}">
                <a16:creationId xmlns:a16="http://schemas.microsoft.com/office/drawing/2014/main" id="{EFAA98EC-B728-46F6-B8B9-B3A967E5C1A8}"/>
              </a:ext>
            </a:extLst>
          </p:cNvPr>
          <p:cNvPicPr>
            <a:picLocks noChangeAspect="1"/>
          </p:cNvPicPr>
          <p:nvPr/>
        </p:nvPicPr>
        <p:blipFill rotWithShape="1">
          <a:blip r:embed="rId5"/>
          <a:srcRect l="26394" t="24" r="29472" b="-48"/>
          <a:stretch/>
        </p:blipFill>
        <p:spPr>
          <a:xfrm>
            <a:off x="7653256" y="1673"/>
            <a:ext cx="5380892" cy="6856327"/>
          </a:xfrm>
          <a:prstGeom prst="rect">
            <a:avLst/>
          </a:prstGeom>
        </p:spPr>
      </p:pic>
    </p:spTree>
    <p:extLst>
      <p:ext uri="{BB962C8B-B14F-4D97-AF65-F5344CB8AC3E}">
        <p14:creationId xmlns:p14="http://schemas.microsoft.com/office/powerpoint/2010/main" val="499450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C23E-9523-4A28-AAC9-F569F8F0CF1D}"/>
              </a:ext>
            </a:extLst>
          </p:cNvPr>
          <p:cNvSpPr>
            <a:spLocks noGrp="1"/>
          </p:cNvSpPr>
          <p:nvPr>
            <p:ph type="title"/>
          </p:nvPr>
        </p:nvSpPr>
        <p:spPr>
          <a:xfrm>
            <a:off x="1213338" y="1709738"/>
            <a:ext cx="10134112" cy="4918841"/>
          </a:xfrm>
          <a:noFill/>
          <a:ln>
            <a:noFill/>
          </a:ln>
        </p:spPr>
        <p:txBody>
          <a:bodyPr>
            <a:normAutofit/>
          </a:bodyPr>
          <a:lstStyle/>
          <a:p>
            <a:pPr marL="0" indent="0" algn="ctr" rtl="0" eaLnBrk="1" latinLnBrk="0" hangingPunct="1">
              <a:lnSpc>
                <a:spcPct val="90000"/>
              </a:lnSpc>
              <a:spcBef>
                <a:spcPts val="1000"/>
              </a:spcBef>
              <a:spcAft>
                <a:spcPts val="0"/>
              </a:spcAft>
            </a:pPr>
            <a:r>
              <a:rPr lang="en-US" sz="6090" b="1" kern="1200" spc="50" dirty="0">
                <a:ln w="9525" cap="flat" cmpd="sng" algn="ctr">
                  <a:solidFill>
                    <a:srgbClr val="96A9A9"/>
                  </a:solidFill>
                  <a:prstDash val="solid"/>
                  <a:round/>
                </a:ln>
                <a:solidFill>
                  <a:srgbClr val="FEFEFE"/>
                </a:solidFill>
                <a:effectLst>
                  <a:glow rad="38100">
                    <a:srgbClr val="96A9A9">
                      <a:alpha val="40000"/>
                    </a:srgbClr>
                  </a:glow>
                </a:effectLst>
                <a:latin typeface="Garamond" panose="02020404030301010803" pitchFamily="18" charset="0"/>
                <a:ea typeface="+mn-ea"/>
                <a:cs typeface="+mn-cs"/>
              </a:rPr>
              <a:t>Methods and Programs</a:t>
            </a:r>
            <a:endParaRPr lang="en-US" sz="6600" b="1" dirty="0">
              <a:effectLst/>
            </a:endParaRPr>
          </a:p>
          <a:p>
            <a:pPr algn="ctr"/>
            <a:endParaRPr lang="en-US" sz="609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Rectangle 2">
            <a:extLst>
              <a:ext uri="{FF2B5EF4-FFF2-40B4-BE49-F238E27FC236}">
                <a16:creationId xmlns:a16="http://schemas.microsoft.com/office/drawing/2014/main" id="{05B77E7A-C4AE-45E9-934F-2CC63498161E}"/>
              </a:ext>
            </a:extLst>
          </p:cNvPr>
          <p:cNvSpPr/>
          <p:nvPr/>
        </p:nvSpPr>
        <p:spPr>
          <a:xfrm>
            <a:off x="348032" y="311249"/>
            <a:ext cx="4583691" cy="923330"/>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5400" dirty="0">
                <a:ln w="0"/>
                <a:solidFill>
                  <a:schemeClr val="bg1"/>
                </a:solidFill>
                <a:effectLst/>
              </a:rPr>
              <a:t>Redundant Data</a:t>
            </a:r>
          </a:p>
        </p:txBody>
      </p:sp>
      <p:sp>
        <p:nvSpPr>
          <p:cNvPr id="5" name="Rectangle 4">
            <a:extLst>
              <a:ext uri="{FF2B5EF4-FFF2-40B4-BE49-F238E27FC236}">
                <a16:creationId xmlns:a16="http://schemas.microsoft.com/office/drawing/2014/main" id="{6110C149-50A3-4FE3-9359-A5C6FDD70E52}"/>
              </a:ext>
            </a:extLst>
          </p:cNvPr>
          <p:cNvSpPr/>
          <p:nvPr/>
        </p:nvSpPr>
        <p:spPr>
          <a:xfrm>
            <a:off x="9785823" y="311249"/>
            <a:ext cx="617477"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rPr>
              <a:t>R</a:t>
            </a:r>
          </a:p>
        </p:txBody>
      </p:sp>
      <p:sp>
        <p:nvSpPr>
          <p:cNvPr id="6" name="Rectangle 5">
            <a:extLst>
              <a:ext uri="{FF2B5EF4-FFF2-40B4-BE49-F238E27FC236}">
                <a16:creationId xmlns:a16="http://schemas.microsoft.com/office/drawing/2014/main" id="{E06458A8-6ACC-4E37-B286-9A157E559296}"/>
              </a:ext>
            </a:extLst>
          </p:cNvPr>
          <p:cNvSpPr/>
          <p:nvPr/>
        </p:nvSpPr>
        <p:spPr>
          <a:xfrm>
            <a:off x="6207827" y="229421"/>
            <a:ext cx="2104903" cy="930489"/>
          </a:xfrm>
          <a:prstGeom prst="rect">
            <a:avLst/>
          </a:prstGeom>
          <a:noFill/>
        </p:spPr>
        <p:txBody>
          <a:bodyPr wrap="square" lIns="91440" tIns="45720" rIns="91440" bIns="45720">
            <a:spAutoFit/>
          </a:bodyPr>
          <a:lstStyle/>
          <a:p>
            <a:pPr algn="ctr"/>
            <a:r>
              <a:rPr lang="en-US" sz="5400" b="0" cap="none" spc="0" dirty="0">
                <a:ln w="0"/>
                <a:solidFill>
                  <a:schemeClr val="bg1"/>
                </a:solidFill>
                <a:effectLst/>
              </a:rPr>
              <a:t>Python</a:t>
            </a:r>
          </a:p>
        </p:txBody>
      </p:sp>
      <p:sp>
        <p:nvSpPr>
          <p:cNvPr id="7" name="Rectangle 6">
            <a:extLst>
              <a:ext uri="{FF2B5EF4-FFF2-40B4-BE49-F238E27FC236}">
                <a16:creationId xmlns:a16="http://schemas.microsoft.com/office/drawing/2014/main" id="{65BB7F17-E0CB-4489-B5B1-B4B8F7146EE1}"/>
              </a:ext>
            </a:extLst>
          </p:cNvPr>
          <p:cNvSpPr/>
          <p:nvPr/>
        </p:nvSpPr>
        <p:spPr>
          <a:xfrm>
            <a:off x="1072091" y="1221085"/>
            <a:ext cx="2284600" cy="923330"/>
          </a:xfrm>
          <a:prstGeom prst="rect">
            <a:avLst/>
          </a:prstGeom>
          <a:noFill/>
        </p:spPr>
        <p:txBody>
          <a:bodyPr wrap="none" lIns="91440" tIns="45720" rIns="91440" bIns="45720">
            <a:spAutoFit/>
          </a:bodyPr>
          <a:lstStyle/>
          <a:p>
            <a:pPr algn="ctr"/>
            <a:r>
              <a:rPr lang="en-US" sz="5400" dirty="0">
                <a:ln w="0"/>
                <a:solidFill>
                  <a:schemeClr val="bg1"/>
                </a:solidFill>
                <a:effectLst/>
              </a:rPr>
              <a:t>Tableau</a:t>
            </a:r>
            <a:endParaRPr lang="en-US" sz="5400" b="0" cap="none" spc="0" dirty="0">
              <a:ln w="0"/>
              <a:solidFill>
                <a:schemeClr val="bg1"/>
              </a:solidFill>
              <a:effectLst/>
            </a:endParaRPr>
          </a:p>
        </p:txBody>
      </p:sp>
      <p:sp>
        <p:nvSpPr>
          <p:cNvPr id="9" name="Rectangle 8">
            <a:extLst>
              <a:ext uri="{FF2B5EF4-FFF2-40B4-BE49-F238E27FC236}">
                <a16:creationId xmlns:a16="http://schemas.microsoft.com/office/drawing/2014/main" id="{C195E6B0-571E-41CE-8AE3-B9E5CA5348F0}"/>
              </a:ext>
            </a:extLst>
          </p:cNvPr>
          <p:cNvSpPr/>
          <p:nvPr/>
        </p:nvSpPr>
        <p:spPr>
          <a:xfrm>
            <a:off x="4838306" y="1329078"/>
            <a:ext cx="1675843"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rPr>
              <a:t>Excel</a:t>
            </a:r>
          </a:p>
        </p:txBody>
      </p:sp>
      <p:sp>
        <p:nvSpPr>
          <p:cNvPr id="10" name="Rectangle 9">
            <a:extLst>
              <a:ext uri="{FF2B5EF4-FFF2-40B4-BE49-F238E27FC236}">
                <a16:creationId xmlns:a16="http://schemas.microsoft.com/office/drawing/2014/main" id="{B88CA2C1-5CAD-43C9-B561-304745A0E3EC}"/>
              </a:ext>
            </a:extLst>
          </p:cNvPr>
          <p:cNvSpPr/>
          <p:nvPr/>
        </p:nvSpPr>
        <p:spPr>
          <a:xfrm>
            <a:off x="6816544" y="1322742"/>
            <a:ext cx="5254965"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rPr>
              <a:t>Regression Models</a:t>
            </a:r>
          </a:p>
        </p:txBody>
      </p:sp>
      <p:sp>
        <p:nvSpPr>
          <p:cNvPr id="11" name="Rectangle 10">
            <a:extLst>
              <a:ext uri="{FF2B5EF4-FFF2-40B4-BE49-F238E27FC236}">
                <a16:creationId xmlns:a16="http://schemas.microsoft.com/office/drawing/2014/main" id="{0686F9E8-41BC-41E1-A1D8-FC08D160FD87}"/>
              </a:ext>
            </a:extLst>
          </p:cNvPr>
          <p:cNvSpPr/>
          <p:nvPr/>
        </p:nvSpPr>
        <p:spPr>
          <a:xfrm>
            <a:off x="1848841" y="2307247"/>
            <a:ext cx="8245720" cy="923330"/>
          </a:xfrm>
          <a:prstGeom prst="rect">
            <a:avLst/>
          </a:prstGeom>
          <a:noFill/>
        </p:spPr>
        <p:txBody>
          <a:bodyPr wrap="none" lIns="91440" tIns="45720" rIns="91440" bIns="45720">
            <a:spAutoFit/>
          </a:bodyPr>
          <a:lstStyle/>
          <a:p>
            <a:pPr algn="ctr"/>
            <a:r>
              <a:rPr lang="en-US" sz="5400" dirty="0">
                <a:ln w="0"/>
                <a:solidFill>
                  <a:schemeClr val="bg1"/>
                </a:solidFill>
                <a:effectLst/>
              </a:rPr>
              <a:t>Machine Learning Algorithms</a:t>
            </a:r>
            <a:endParaRPr lang="en-US" sz="5400" b="0" cap="none" spc="0" dirty="0">
              <a:ln w="0"/>
              <a:solidFill>
                <a:schemeClr val="bg1"/>
              </a:solidFill>
              <a:effectLst/>
            </a:endParaRPr>
          </a:p>
        </p:txBody>
      </p:sp>
    </p:spTree>
    <p:extLst>
      <p:ext uri="{BB962C8B-B14F-4D97-AF65-F5344CB8AC3E}">
        <p14:creationId xmlns:p14="http://schemas.microsoft.com/office/powerpoint/2010/main" val="4484810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C0E6-8B9E-41AA-AA29-F7EBF4295847}"/>
              </a:ext>
            </a:extLst>
          </p:cNvPr>
          <p:cNvSpPr>
            <a:spLocks noGrp="1"/>
          </p:cNvSpPr>
          <p:nvPr>
            <p:ph type="title"/>
          </p:nvPr>
        </p:nvSpPr>
        <p:spPr>
          <a:xfrm>
            <a:off x="838200" y="0"/>
            <a:ext cx="10515600" cy="1325563"/>
          </a:xfrm>
        </p:spPr>
        <p:txBody>
          <a:bodyPr>
            <a:normAutofit/>
            <a:scene3d>
              <a:camera prst="orthographicFront"/>
              <a:lightRig rig="threePt" dir="t"/>
            </a:scene3d>
            <a:sp3d contourW="12700" prstMaterial="dkEdge">
              <a:bevelB w="38100" h="38100" prst="relaxedInset"/>
              <a:contourClr>
                <a:schemeClr val="tx1">
                  <a:lumMod val="50000"/>
                  <a:lumOff val="50000"/>
                </a:schemeClr>
              </a:contourClr>
            </a:sp3d>
          </a:bodyPr>
          <a:lstStyle/>
          <a:p>
            <a:pPr algn="ctr"/>
            <a:r>
              <a:rPr lang="en-US" sz="4800" b="1" dirty="0">
                <a:solidFill>
                  <a:schemeClr val="bg2"/>
                </a:solidFill>
                <a:effectLst>
                  <a:outerShdw blurRad="50800" dist="38100" dir="5400000" algn="t" rotWithShape="0">
                    <a:prstClr val="black">
                      <a:alpha val="40000"/>
                    </a:prstClr>
                  </a:outerShdw>
                </a:effectLst>
              </a:rPr>
              <a:t>Data Wrangling and Models</a:t>
            </a:r>
          </a:p>
        </p:txBody>
      </p:sp>
      <p:pic>
        <p:nvPicPr>
          <p:cNvPr id="1026" name="Picture 2">
            <a:extLst>
              <a:ext uri="{FF2B5EF4-FFF2-40B4-BE49-F238E27FC236}">
                <a16:creationId xmlns:a16="http://schemas.microsoft.com/office/drawing/2014/main" id="{B8AB90BE-4B9B-4E0B-A94D-67468C5160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71" t="25253" r="6747" b="17439"/>
          <a:stretch/>
        </p:blipFill>
        <p:spPr bwMode="auto">
          <a:xfrm>
            <a:off x="5232353" y="1322453"/>
            <a:ext cx="7162847" cy="52926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CE32A79-7A3D-4E83-AE6E-6B36F2F9F1A6}"/>
              </a:ext>
            </a:extLst>
          </p:cNvPr>
          <p:cNvSpPr/>
          <p:nvPr/>
        </p:nvSpPr>
        <p:spPr>
          <a:xfrm>
            <a:off x="838200" y="1156547"/>
            <a:ext cx="3961308" cy="769441"/>
          </a:xfrm>
          <a:prstGeom prst="rect">
            <a:avLst/>
          </a:prstGeom>
          <a:noFill/>
        </p:spPr>
        <p:txBody>
          <a:bodyPr wrap="square" lIns="91440" tIns="45720" rIns="91440" bIns="45720">
            <a:spAutoFit/>
          </a:bodyPr>
          <a:lstStyle/>
          <a:p>
            <a:pPr algn="ctr"/>
            <a:r>
              <a:rPr lang="en-US" sz="4400" dirty="0">
                <a:ln w="0"/>
                <a:solidFill>
                  <a:schemeClr val="accent1"/>
                </a:solidFill>
                <a:effectLst>
                  <a:outerShdw blurRad="38100" dist="25400" dir="5400000" algn="ctr" rotWithShape="0">
                    <a:srgbClr val="6E747A">
                      <a:alpha val="43000"/>
                    </a:srgbClr>
                  </a:outerShdw>
                </a:effectLst>
              </a:rPr>
              <a:t>Wrangling Data</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4" name="Rectangle 3">
            <a:extLst>
              <a:ext uri="{FF2B5EF4-FFF2-40B4-BE49-F238E27FC236}">
                <a16:creationId xmlns:a16="http://schemas.microsoft.com/office/drawing/2014/main" id="{05827CFA-2FA7-43EB-9F85-22305BA767E1}"/>
              </a:ext>
            </a:extLst>
          </p:cNvPr>
          <p:cNvSpPr/>
          <p:nvPr/>
        </p:nvSpPr>
        <p:spPr>
          <a:xfrm>
            <a:off x="704160" y="2381461"/>
            <a:ext cx="4209678" cy="707886"/>
          </a:xfrm>
          <a:prstGeom prst="rect">
            <a:avLst/>
          </a:prstGeom>
          <a:noFill/>
        </p:spPr>
        <p:txBody>
          <a:bodyPr wrap="non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Stepwise Regression</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FE093E93-8D84-449F-8F93-980AB3D50A80}"/>
              </a:ext>
            </a:extLst>
          </p:cNvPr>
          <p:cNvSpPr/>
          <p:nvPr/>
        </p:nvSpPr>
        <p:spPr>
          <a:xfrm>
            <a:off x="1414616" y="3429000"/>
            <a:ext cx="3106876" cy="1446550"/>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Forward and </a:t>
            </a:r>
          </a:p>
          <a:p>
            <a:pPr algn="ctr"/>
            <a:r>
              <a:rPr lang="en-US" sz="4400" b="0" cap="none" spc="0" dirty="0">
                <a:ln w="0"/>
                <a:solidFill>
                  <a:schemeClr val="accent1"/>
                </a:solidFill>
                <a:effectLst>
                  <a:outerShdw blurRad="38100" dist="25400" dir="5400000" algn="ctr" rotWithShape="0">
                    <a:srgbClr val="6E747A">
                      <a:alpha val="43000"/>
                    </a:srgbClr>
                  </a:outerShdw>
                </a:effectLst>
              </a:rPr>
              <a:t>Backward</a:t>
            </a:r>
          </a:p>
        </p:txBody>
      </p:sp>
    </p:spTree>
    <p:extLst>
      <p:ext uri="{BB962C8B-B14F-4D97-AF65-F5344CB8AC3E}">
        <p14:creationId xmlns:p14="http://schemas.microsoft.com/office/powerpoint/2010/main" val="2315310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oy&#10;&#10;Description automatically generated">
            <a:extLst>
              <a:ext uri="{FF2B5EF4-FFF2-40B4-BE49-F238E27FC236}">
                <a16:creationId xmlns:a16="http://schemas.microsoft.com/office/drawing/2014/main" id="{79F08AAC-AB5D-4F2F-AC18-AB3B6B87CE4F}"/>
              </a:ext>
            </a:extLst>
          </p:cNvPr>
          <p:cNvPicPr>
            <a:picLocks noChangeAspect="1"/>
          </p:cNvPicPr>
          <p:nvPr/>
        </p:nvPicPr>
        <p:blipFill rotWithShape="1">
          <a:blip r:embed="rId2"/>
          <a:srcRect l="21428" t="24" r="29405" b="1540"/>
          <a:stretch/>
        </p:blipFill>
        <p:spPr>
          <a:xfrm>
            <a:off x="203200" y="987425"/>
            <a:ext cx="4833257" cy="5440454"/>
          </a:xfrm>
          <a:prstGeom prst="rect">
            <a:avLst/>
          </a:prstGeom>
        </p:spPr>
      </p:pic>
      <p:sp>
        <p:nvSpPr>
          <p:cNvPr id="4" name="Title 3">
            <a:extLst>
              <a:ext uri="{FF2B5EF4-FFF2-40B4-BE49-F238E27FC236}">
                <a16:creationId xmlns:a16="http://schemas.microsoft.com/office/drawing/2014/main" id="{20CC3317-1201-4CCE-B9D2-CD63AF3FE1F9}"/>
              </a:ext>
            </a:extLst>
          </p:cNvPr>
          <p:cNvSpPr>
            <a:spLocks noGrp="1"/>
          </p:cNvSpPr>
          <p:nvPr>
            <p:ph type="title"/>
          </p:nvPr>
        </p:nvSpPr>
        <p:spPr>
          <a:xfrm>
            <a:off x="4934858" y="217715"/>
            <a:ext cx="7155542" cy="1045028"/>
          </a:xfrm>
        </p:spPr>
        <p:txBody>
          <a:bodyPr>
            <a:normAutofit/>
          </a:bodyPr>
          <a:lstStyle/>
          <a:p>
            <a:pPr algn="ctr"/>
            <a:r>
              <a:rPr lang="en-US" b="1" dirty="0"/>
              <a:t>The</a:t>
            </a:r>
            <a:r>
              <a:rPr lang="en-US" b="1" baseline="0" dirty="0"/>
              <a:t> outcome</a:t>
            </a:r>
            <a:r>
              <a:rPr lang="en-US" b="1" dirty="0"/>
              <a:t> Data </a:t>
            </a:r>
          </a:p>
        </p:txBody>
      </p:sp>
      <p:sp>
        <p:nvSpPr>
          <p:cNvPr id="5" name="Content Placeholder 4">
            <a:extLst>
              <a:ext uri="{FF2B5EF4-FFF2-40B4-BE49-F238E27FC236}">
                <a16:creationId xmlns:a16="http://schemas.microsoft.com/office/drawing/2014/main" id="{8DB83B7D-7C80-41A9-A2BE-A0C1EE512E8A}"/>
              </a:ext>
            </a:extLst>
          </p:cNvPr>
          <p:cNvSpPr>
            <a:spLocks noGrp="1"/>
          </p:cNvSpPr>
          <p:nvPr>
            <p:ph idx="1"/>
          </p:nvPr>
        </p:nvSpPr>
        <p:spPr/>
        <p:txBody>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Creating and building the Stepwise regression models</a:t>
            </a:r>
          </a:p>
          <a:p>
            <a:pPr marL="285750" indent="-285750">
              <a:buFont typeface="Arial" panose="020B0604020202020204" pitchFamily="34" charset="0"/>
              <a:buChar char="•"/>
            </a:pPr>
            <a:r>
              <a:rPr lang="en-US" sz="2400" dirty="0"/>
              <a:t>What was the data we will use</a:t>
            </a:r>
          </a:p>
          <a:p>
            <a:pPr marL="742950" lvl="1" indent="-285750">
              <a:buFont typeface="Arial" panose="020B0604020202020204" pitchFamily="34" charset="0"/>
              <a:buChar char="•"/>
            </a:pPr>
            <a:r>
              <a:rPr lang="en-US" sz="2400" dirty="0"/>
              <a:t>Student Attendance</a:t>
            </a:r>
          </a:p>
          <a:p>
            <a:pPr marL="742950" lvl="1" indent="-285750">
              <a:buFont typeface="Arial" panose="020B0604020202020204" pitchFamily="34" charset="0"/>
              <a:buChar char="•"/>
            </a:pPr>
            <a:r>
              <a:rPr lang="en-US" sz="2400" dirty="0"/>
              <a:t>Zip Code</a:t>
            </a:r>
          </a:p>
          <a:p>
            <a:pPr marL="742950" lvl="1" indent="-285750">
              <a:buFont typeface="Arial" panose="020B0604020202020204" pitchFamily="34" charset="0"/>
              <a:buChar char="•"/>
            </a:pPr>
            <a:r>
              <a:rPr lang="en-US" sz="2400" dirty="0"/>
              <a:t>Math and Reading Attainment Percentage</a:t>
            </a:r>
          </a:p>
          <a:p>
            <a:pPr marL="742950" lvl="1" indent="-285750">
              <a:buFont typeface="Arial" panose="020B0604020202020204" pitchFamily="34" charset="0"/>
              <a:buChar char="•"/>
            </a:pPr>
            <a:r>
              <a:rPr lang="en-US" sz="2400" dirty="0"/>
              <a:t>Math and Reading Growth Percentage</a:t>
            </a:r>
          </a:p>
          <a:p>
            <a:endParaRPr lang="en-US" dirty="0"/>
          </a:p>
        </p:txBody>
      </p:sp>
      <p:sp>
        <p:nvSpPr>
          <p:cNvPr id="6" name="Text Placeholder 5">
            <a:extLst>
              <a:ext uri="{FF2B5EF4-FFF2-40B4-BE49-F238E27FC236}">
                <a16:creationId xmlns:a16="http://schemas.microsoft.com/office/drawing/2014/main" id="{9FE692FE-FF33-4EBC-9AFA-5286B433909B}"/>
              </a:ext>
            </a:extLst>
          </p:cNvPr>
          <p:cNvSpPr>
            <a:spLocks noGrp="1"/>
          </p:cNvSpPr>
          <p:nvPr>
            <p:ph type="body" sz="half" idx="2"/>
          </p:nvPr>
        </p:nvSpPr>
        <p:spPr>
          <a:xfrm>
            <a:off x="839788" y="2057400"/>
            <a:ext cx="4196669" cy="4125686"/>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8759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 calcmode="lin" valueType="num">
                                      <p:cBhvr>
                                        <p:cTn id="14"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5"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16"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17" dur="1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 calcmode="lin" valueType="num">
                                      <p:cBhvr>
                                        <p:cTn id="22"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3"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24"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25" dur="1000"/>
                                        <p:tgtEl>
                                          <p:spTgt spid="5">
                                            <p:txEl>
                                              <p:pRg st="4" end="4"/>
                                            </p:txEl>
                                          </p:spTgt>
                                        </p:tgtEl>
                                      </p:cBhvr>
                                    </p:animEffect>
                                  </p:childTnLst>
                                </p:cTn>
                              </p:par>
                              <p:par>
                                <p:cTn id="26" presetID="31" presetClass="entr" presetSubtype="0" fill="hold" grpId="0"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 calcmode="lin" valueType="num">
                                      <p:cBhvr>
                                        <p:cTn id="28"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9"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30"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31" dur="1000"/>
                                        <p:tgtEl>
                                          <p:spTgt spid="5">
                                            <p:txEl>
                                              <p:pRg st="5" end="5"/>
                                            </p:txEl>
                                          </p:spTgt>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 calcmode="lin" valueType="num">
                                      <p:cBhvr>
                                        <p:cTn id="34"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5"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36"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37" dur="1000"/>
                                        <p:tgtEl>
                                          <p:spTgt spid="5">
                                            <p:txEl>
                                              <p:pRg st="6" end="6"/>
                                            </p:txEl>
                                          </p:spTgt>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p:cTn id="40"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41"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42"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43" dur="1000"/>
                                        <p:tgtEl>
                                          <p:spTgt spid="5">
                                            <p:txEl>
                                              <p:pRg st="7" end="7"/>
                                            </p:tx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 calcmode="lin" valueType="num">
                                      <p:cBhvr>
                                        <p:cTn id="46"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47"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48"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49" dur="1000"/>
                                        <p:tgtEl>
                                          <p:spTgt spid="5">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down)">
                                      <p:cBhvr>
                                        <p:cTn id="54" dur="580">
                                          <p:stCondLst>
                                            <p:cond delay="0"/>
                                          </p:stCondLst>
                                        </p:cTn>
                                        <p:tgtEl>
                                          <p:spTgt spid="8"/>
                                        </p:tgtEl>
                                      </p:cBhvr>
                                    </p:animEffect>
                                    <p:anim calcmode="lin" valueType="num">
                                      <p:cBhvr>
                                        <p:cTn id="5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0" dur="26">
                                          <p:stCondLst>
                                            <p:cond delay="650"/>
                                          </p:stCondLst>
                                        </p:cTn>
                                        <p:tgtEl>
                                          <p:spTgt spid="8"/>
                                        </p:tgtEl>
                                      </p:cBhvr>
                                      <p:to x="100000" y="60000"/>
                                    </p:animScale>
                                    <p:animScale>
                                      <p:cBhvr>
                                        <p:cTn id="61" dur="166" decel="50000">
                                          <p:stCondLst>
                                            <p:cond delay="676"/>
                                          </p:stCondLst>
                                        </p:cTn>
                                        <p:tgtEl>
                                          <p:spTgt spid="8"/>
                                        </p:tgtEl>
                                      </p:cBhvr>
                                      <p:to x="100000" y="100000"/>
                                    </p:animScale>
                                    <p:animScale>
                                      <p:cBhvr>
                                        <p:cTn id="62" dur="26">
                                          <p:stCondLst>
                                            <p:cond delay="1312"/>
                                          </p:stCondLst>
                                        </p:cTn>
                                        <p:tgtEl>
                                          <p:spTgt spid="8"/>
                                        </p:tgtEl>
                                      </p:cBhvr>
                                      <p:to x="100000" y="80000"/>
                                    </p:animScale>
                                    <p:animScale>
                                      <p:cBhvr>
                                        <p:cTn id="63" dur="166" decel="50000">
                                          <p:stCondLst>
                                            <p:cond delay="1338"/>
                                          </p:stCondLst>
                                        </p:cTn>
                                        <p:tgtEl>
                                          <p:spTgt spid="8"/>
                                        </p:tgtEl>
                                      </p:cBhvr>
                                      <p:to x="100000" y="100000"/>
                                    </p:animScale>
                                    <p:animScale>
                                      <p:cBhvr>
                                        <p:cTn id="64" dur="26">
                                          <p:stCondLst>
                                            <p:cond delay="1642"/>
                                          </p:stCondLst>
                                        </p:cTn>
                                        <p:tgtEl>
                                          <p:spTgt spid="8"/>
                                        </p:tgtEl>
                                      </p:cBhvr>
                                      <p:to x="100000" y="90000"/>
                                    </p:animScale>
                                    <p:animScale>
                                      <p:cBhvr>
                                        <p:cTn id="65" dur="166" decel="50000">
                                          <p:stCondLst>
                                            <p:cond delay="1668"/>
                                          </p:stCondLst>
                                        </p:cTn>
                                        <p:tgtEl>
                                          <p:spTgt spid="8"/>
                                        </p:tgtEl>
                                      </p:cBhvr>
                                      <p:to x="100000" y="100000"/>
                                    </p:animScale>
                                    <p:animScale>
                                      <p:cBhvr>
                                        <p:cTn id="66" dur="26">
                                          <p:stCondLst>
                                            <p:cond delay="1808"/>
                                          </p:stCondLst>
                                        </p:cTn>
                                        <p:tgtEl>
                                          <p:spTgt spid="8"/>
                                        </p:tgtEl>
                                      </p:cBhvr>
                                      <p:to x="100000" y="95000"/>
                                    </p:animScale>
                                    <p:animScale>
                                      <p:cBhvr>
                                        <p:cTn id="6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F804-D081-4EE1-8604-8078F880CB89}"/>
              </a:ext>
            </a:extLst>
          </p:cNvPr>
          <p:cNvSpPr>
            <a:spLocks noGrp="1"/>
          </p:cNvSpPr>
          <p:nvPr>
            <p:ph type="title"/>
          </p:nvPr>
        </p:nvSpPr>
        <p:spPr/>
        <p:txBody>
          <a:bodyPr>
            <a:scene3d>
              <a:camera prst="orthographicFront"/>
              <a:lightRig rig="threePt" dir="t"/>
            </a:scene3d>
            <a:sp3d extrusionH="57150">
              <a:bevelT w="38100" h="38100" prst="relaxedInset"/>
            </a:sp3d>
          </a:bodyPr>
          <a:lstStyle/>
          <a:p>
            <a:pPr algn="ctr"/>
            <a:r>
              <a:rPr lang="en-US" b="1" dirty="0">
                <a:effectLst>
                  <a:glow rad="139700">
                    <a:schemeClr val="accent1">
                      <a:satMod val="175000"/>
                      <a:alpha val="40000"/>
                    </a:schemeClr>
                  </a:glow>
                </a:effectLst>
              </a:rPr>
              <a:t>Statistical Analysis in R</a:t>
            </a:r>
          </a:p>
        </p:txBody>
      </p:sp>
      <p:sp>
        <p:nvSpPr>
          <p:cNvPr id="6" name="Rectangle 5">
            <a:extLst>
              <a:ext uri="{FF2B5EF4-FFF2-40B4-BE49-F238E27FC236}">
                <a16:creationId xmlns:a16="http://schemas.microsoft.com/office/drawing/2014/main" id="{C6019903-7C35-4F0B-9A1E-8BB8E8245629}"/>
              </a:ext>
            </a:extLst>
          </p:cNvPr>
          <p:cNvSpPr/>
          <p:nvPr/>
        </p:nvSpPr>
        <p:spPr>
          <a:xfrm>
            <a:off x="2778368" y="4491405"/>
            <a:ext cx="6307016" cy="707886"/>
          </a:xfrm>
          <a:prstGeom prst="rect">
            <a:avLst/>
          </a:prstGeom>
          <a:noFill/>
        </p:spPr>
        <p:txBody>
          <a:bodyPr wrap="squar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P-value  = &lt;2.2e-16</a:t>
            </a:r>
          </a:p>
        </p:txBody>
      </p:sp>
      <p:sp>
        <p:nvSpPr>
          <p:cNvPr id="7" name="Rectangle 6">
            <a:extLst>
              <a:ext uri="{FF2B5EF4-FFF2-40B4-BE49-F238E27FC236}">
                <a16:creationId xmlns:a16="http://schemas.microsoft.com/office/drawing/2014/main" id="{E5C0CE03-A8F3-4697-A732-9ABD15353421}"/>
              </a:ext>
            </a:extLst>
          </p:cNvPr>
          <p:cNvSpPr/>
          <p:nvPr/>
        </p:nvSpPr>
        <p:spPr>
          <a:xfrm rot="10800000" flipH="1" flipV="1">
            <a:off x="2965938" y="5741737"/>
            <a:ext cx="5931876" cy="707886"/>
          </a:xfrm>
          <a:prstGeom prst="rect">
            <a:avLst/>
          </a:prstGeom>
          <a:noFill/>
        </p:spPr>
        <p:txBody>
          <a:bodyPr wrap="squar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Adjusted R-square  = 0.6295</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pic>
        <p:nvPicPr>
          <p:cNvPr id="4" name="Picture 3" descr="A picture containing black, sitting, dark, smoke&#10;&#10;Description automatically generated">
            <a:extLst>
              <a:ext uri="{FF2B5EF4-FFF2-40B4-BE49-F238E27FC236}">
                <a16:creationId xmlns:a16="http://schemas.microsoft.com/office/drawing/2014/main" id="{5FDC8DE9-4869-4FCC-9673-99CD39FC894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8492" y="1521915"/>
            <a:ext cx="4479751" cy="2326895"/>
          </a:xfrm>
          <a:prstGeom prst="rect">
            <a:avLst/>
          </a:prstGeom>
          <a:solidFill>
            <a:schemeClr val="bg2">
              <a:lumMod val="90000"/>
            </a:schemeClr>
          </a:solidFill>
        </p:spPr>
      </p:pic>
      <p:sp>
        <p:nvSpPr>
          <p:cNvPr id="8" name="TextBox 7">
            <a:extLst>
              <a:ext uri="{FF2B5EF4-FFF2-40B4-BE49-F238E27FC236}">
                <a16:creationId xmlns:a16="http://schemas.microsoft.com/office/drawing/2014/main" id="{9755F450-9358-4C65-8B79-9636F62C1D52}"/>
              </a:ext>
            </a:extLst>
          </p:cNvPr>
          <p:cNvSpPr txBox="1"/>
          <p:nvPr/>
        </p:nvSpPr>
        <p:spPr>
          <a:xfrm>
            <a:off x="5357447" y="1521915"/>
            <a:ext cx="683455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accent1"/>
                </a:solidFill>
              </a:rPr>
              <a:t> </a:t>
            </a:r>
            <a:r>
              <a:rPr lang="en-US" sz="2800" b="1" dirty="0">
                <a:solidFill>
                  <a:schemeClr val="accent1"/>
                </a:solidFill>
              </a:rPr>
              <a:t>p</a:t>
            </a:r>
            <a:r>
              <a:rPr lang="en-US" sz="2800" dirty="0">
                <a:solidFill>
                  <a:schemeClr val="accent1"/>
                </a:solidFill>
              </a:rPr>
              <a:t>-</a:t>
            </a:r>
            <a:r>
              <a:rPr lang="en-US" sz="2800" b="1" dirty="0">
                <a:solidFill>
                  <a:schemeClr val="accent1"/>
                </a:solidFill>
              </a:rPr>
              <a:t>values</a:t>
            </a:r>
            <a:r>
              <a:rPr lang="en-US" sz="2800" dirty="0">
                <a:solidFill>
                  <a:schemeClr val="accent1"/>
                </a:solidFill>
              </a:rPr>
              <a:t> tell us whether an observation is as a result of a change that was made or is a result of random occurrences.</a:t>
            </a:r>
            <a:endParaRPr lang="en-US" sz="2800" b="1" dirty="0">
              <a:solidFill>
                <a:schemeClr val="accent1"/>
              </a:solidFill>
            </a:endParaRPr>
          </a:p>
          <a:p>
            <a:pPr marL="285750" indent="-285750">
              <a:buFont typeface="Arial" panose="020B0604020202020204" pitchFamily="34" charset="0"/>
              <a:buChar char="•"/>
            </a:pPr>
            <a:r>
              <a:rPr lang="en-US" sz="2800" b="1" dirty="0">
                <a:solidFill>
                  <a:schemeClr val="accent1"/>
                </a:solidFill>
              </a:rPr>
              <a:t>R</a:t>
            </a:r>
            <a:r>
              <a:rPr lang="en-US" sz="2800" dirty="0">
                <a:solidFill>
                  <a:schemeClr val="accent1"/>
                </a:solidFill>
              </a:rPr>
              <a:t>-</a:t>
            </a:r>
            <a:r>
              <a:rPr lang="en-US" sz="2800" b="1" dirty="0">
                <a:solidFill>
                  <a:schemeClr val="accent1"/>
                </a:solidFill>
              </a:rPr>
              <a:t>squared</a:t>
            </a:r>
            <a:r>
              <a:rPr lang="en-US" sz="2800" dirty="0">
                <a:solidFill>
                  <a:schemeClr val="accent1"/>
                </a:solidFill>
              </a:rPr>
              <a:t> is a statistical measure of how close the data are to the fitted regression line</a:t>
            </a:r>
            <a:r>
              <a:rPr lang="en-US" dirty="0">
                <a:solidFill>
                  <a:schemeClr val="accent1"/>
                </a:solidFill>
              </a:rPr>
              <a:t>.</a:t>
            </a:r>
          </a:p>
        </p:txBody>
      </p:sp>
    </p:spTree>
    <p:extLst>
      <p:ext uri="{BB962C8B-B14F-4D97-AF65-F5344CB8AC3E}">
        <p14:creationId xmlns:p14="http://schemas.microsoft.com/office/powerpoint/2010/main" val="174909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circle(in)">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8A39-426D-4489-84E0-EAAF1DF4458F}"/>
              </a:ext>
            </a:extLst>
          </p:cNvPr>
          <p:cNvSpPr>
            <a:spLocks noGrp="1"/>
          </p:cNvSpPr>
          <p:nvPr>
            <p:ph type="title"/>
          </p:nvPr>
        </p:nvSpPr>
        <p:spPr/>
        <p:txBody>
          <a:bodyPr>
            <a:normAutofit/>
          </a:bodyPr>
          <a:lstStyle/>
          <a:p>
            <a:pPr algn="ctr"/>
            <a:r>
              <a:rPr lang="en-US" sz="6600" b="1" dirty="0"/>
              <a:t>Python </a:t>
            </a:r>
          </a:p>
        </p:txBody>
      </p:sp>
      <p:sp>
        <p:nvSpPr>
          <p:cNvPr id="4" name="Rectangle 3">
            <a:extLst>
              <a:ext uri="{FF2B5EF4-FFF2-40B4-BE49-F238E27FC236}">
                <a16:creationId xmlns:a16="http://schemas.microsoft.com/office/drawing/2014/main" id="{40CD1C7B-E1EC-4238-A549-1966660960C6}"/>
              </a:ext>
            </a:extLst>
          </p:cNvPr>
          <p:cNvSpPr/>
          <p:nvPr/>
        </p:nvSpPr>
        <p:spPr>
          <a:xfrm>
            <a:off x="3830791" y="1442607"/>
            <a:ext cx="5025586" cy="707886"/>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Machine Learning</a:t>
            </a:r>
          </a:p>
        </p:txBody>
      </p:sp>
      <p:sp>
        <p:nvSpPr>
          <p:cNvPr id="5" name="Rectangle 4">
            <a:extLst>
              <a:ext uri="{FF2B5EF4-FFF2-40B4-BE49-F238E27FC236}">
                <a16:creationId xmlns:a16="http://schemas.microsoft.com/office/drawing/2014/main" id="{EE7B1693-E7AF-4399-B493-BBD9E920A0F8}"/>
              </a:ext>
            </a:extLst>
          </p:cNvPr>
          <p:cNvSpPr/>
          <p:nvPr/>
        </p:nvSpPr>
        <p:spPr>
          <a:xfrm>
            <a:off x="3449266" y="2488421"/>
            <a:ext cx="5788636" cy="707886"/>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Supervised Learning Model </a:t>
            </a:r>
          </a:p>
        </p:txBody>
      </p:sp>
      <p:sp>
        <p:nvSpPr>
          <p:cNvPr id="6" name="Rectangle 5">
            <a:extLst>
              <a:ext uri="{FF2B5EF4-FFF2-40B4-BE49-F238E27FC236}">
                <a16:creationId xmlns:a16="http://schemas.microsoft.com/office/drawing/2014/main" id="{59D6C75A-A521-46F3-86CA-5CD06B986B3A}"/>
              </a:ext>
            </a:extLst>
          </p:cNvPr>
          <p:cNvSpPr/>
          <p:nvPr/>
        </p:nvSpPr>
        <p:spPr>
          <a:xfrm>
            <a:off x="1857287" y="3761336"/>
            <a:ext cx="2603598" cy="707886"/>
          </a:xfrm>
          <a:prstGeom prst="rect">
            <a:avLst/>
          </a:prstGeom>
          <a:noFill/>
        </p:spPr>
        <p:txBody>
          <a:bodyPr wrap="non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K Neighbor</a:t>
            </a:r>
          </a:p>
        </p:txBody>
      </p:sp>
      <p:sp>
        <p:nvSpPr>
          <p:cNvPr id="7" name="Rectangle 6">
            <a:extLst>
              <a:ext uri="{FF2B5EF4-FFF2-40B4-BE49-F238E27FC236}">
                <a16:creationId xmlns:a16="http://schemas.microsoft.com/office/drawing/2014/main" id="{165A3924-EB0F-43CD-8F2D-25A499460078}"/>
              </a:ext>
            </a:extLst>
          </p:cNvPr>
          <p:cNvSpPr/>
          <p:nvPr/>
        </p:nvSpPr>
        <p:spPr>
          <a:xfrm>
            <a:off x="7581775" y="3747819"/>
            <a:ext cx="1991250" cy="707886"/>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K Means</a:t>
            </a:r>
          </a:p>
        </p:txBody>
      </p:sp>
      <p:sp>
        <p:nvSpPr>
          <p:cNvPr id="8" name="Rectangle 7">
            <a:extLst>
              <a:ext uri="{FF2B5EF4-FFF2-40B4-BE49-F238E27FC236}">
                <a16:creationId xmlns:a16="http://schemas.microsoft.com/office/drawing/2014/main" id="{94816574-F037-4132-9EB4-3BFC9EBD0A0E}"/>
              </a:ext>
            </a:extLst>
          </p:cNvPr>
          <p:cNvSpPr/>
          <p:nvPr/>
        </p:nvSpPr>
        <p:spPr>
          <a:xfrm>
            <a:off x="1508639" y="5007217"/>
            <a:ext cx="2967607" cy="707886"/>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Decision Tree</a:t>
            </a:r>
          </a:p>
        </p:txBody>
      </p:sp>
      <p:sp>
        <p:nvSpPr>
          <p:cNvPr id="9" name="Rectangle 8">
            <a:extLst>
              <a:ext uri="{FF2B5EF4-FFF2-40B4-BE49-F238E27FC236}">
                <a16:creationId xmlns:a16="http://schemas.microsoft.com/office/drawing/2014/main" id="{BD5B8BB3-3FDF-4F81-8C45-E0E819CED17D}"/>
              </a:ext>
            </a:extLst>
          </p:cNvPr>
          <p:cNvSpPr/>
          <p:nvPr/>
        </p:nvSpPr>
        <p:spPr>
          <a:xfrm>
            <a:off x="7222115" y="4899495"/>
            <a:ext cx="3268523" cy="707886"/>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Random Forest</a:t>
            </a:r>
          </a:p>
        </p:txBody>
      </p:sp>
    </p:spTree>
    <p:extLst>
      <p:ext uri="{BB962C8B-B14F-4D97-AF65-F5344CB8AC3E}">
        <p14:creationId xmlns:p14="http://schemas.microsoft.com/office/powerpoint/2010/main" val="415623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1000"/>
                                        <p:tgtEl>
                                          <p:spTgt spid="9">
                                            <p:txEl>
                                              <p:pRg st="0" end="0"/>
                                            </p:txEl>
                                          </p:spTgt>
                                        </p:tgtEl>
                                      </p:cBhvr>
                                    </p:animEffect>
                                    <p:anim calcmode="lin" valueType="num">
                                      <p:cBhvr>
                                        <p:cTn id="41"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fade">
                                      <p:cBhvr>
                                        <p:cTn id="47" dur="1000"/>
                                        <p:tgtEl>
                                          <p:spTgt spid="6">
                                            <p:txEl>
                                              <p:pRg st="0" end="0"/>
                                            </p:txEl>
                                          </p:spTgt>
                                        </p:tgtEl>
                                      </p:cBhvr>
                                    </p:animEffect>
                                    <p:anim calcmode="lin" valueType="num">
                                      <p:cBhvr>
                                        <p:cTn id="4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9B74-5A8C-4D3E-9B8C-A64F0B603FB9}"/>
              </a:ext>
            </a:extLst>
          </p:cNvPr>
          <p:cNvSpPr>
            <a:spLocks noGrp="1"/>
          </p:cNvSpPr>
          <p:nvPr>
            <p:ph type="title"/>
          </p:nvPr>
        </p:nvSpPr>
        <p:spPr/>
        <p:txBody>
          <a:bodyPr/>
          <a:lstStyle/>
          <a:p>
            <a:r>
              <a:rPr lang="en-US" b="1" dirty="0"/>
              <a:t>Machine Learning Prediction</a:t>
            </a:r>
          </a:p>
        </p:txBody>
      </p:sp>
      <p:sp>
        <p:nvSpPr>
          <p:cNvPr id="12" name="TextBox 11">
            <a:extLst>
              <a:ext uri="{FF2B5EF4-FFF2-40B4-BE49-F238E27FC236}">
                <a16:creationId xmlns:a16="http://schemas.microsoft.com/office/drawing/2014/main" id="{520A0877-957D-466E-9DF5-B360019B9691}"/>
              </a:ext>
            </a:extLst>
          </p:cNvPr>
          <p:cNvSpPr txBox="1"/>
          <p:nvPr/>
        </p:nvSpPr>
        <p:spPr>
          <a:xfrm>
            <a:off x="1117665" y="1690688"/>
            <a:ext cx="7160217" cy="4339650"/>
          </a:xfrm>
          <a:prstGeom prst="rect">
            <a:avLst/>
          </a:prstGeom>
          <a:noFill/>
        </p:spPr>
        <p:txBody>
          <a:bodyPr wrap="square" rtlCol="0">
            <a:spAutoFit/>
          </a:bodyPr>
          <a:lstStyle/>
          <a:p>
            <a:pPr algn="ctr"/>
            <a:r>
              <a:rPr lang="en-US" sz="2800" dirty="0">
                <a:solidFill>
                  <a:srgbClr val="FFFF00"/>
                </a:solidFill>
              </a:rPr>
              <a:t>	      </a:t>
            </a:r>
            <a:endParaRPr lang="en-US" sz="2800" dirty="0">
              <a:solidFill>
                <a:schemeClr val="bg2"/>
              </a:solidFill>
            </a:endParaRPr>
          </a:p>
          <a:p>
            <a:pPr algn="ctr"/>
            <a:r>
              <a:rPr lang="en-US" sz="2800" dirty="0">
                <a:solidFill>
                  <a:schemeClr val="bg2"/>
                </a:solidFill>
              </a:rPr>
              <a:t>   </a:t>
            </a:r>
            <a:r>
              <a:rPr lang="en-US" sz="4400" dirty="0">
                <a:solidFill>
                  <a:schemeClr val="bg2"/>
                </a:solidFill>
              </a:rPr>
              <a:t>Level 1       0.83</a:t>
            </a:r>
          </a:p>
          <a:p>
            <a:pPr algn="ctr"/>
            <a:r>
              <a:rPr lang="en-US" sz="4400" dirty="0">
                <a:solidFill>
                  <a:schemeClr val="bg2"/>
                </a:solidFill>
              </a:rPr>
              <a:t>  Level 2       0.68</a:t>
            </a:r>
          </a:p>
          <a:p>
            <a:pPr algn="ctr"/>
            <a:r>
              <a:rPr lang="en-US" sz="4400" dirty="0">
                <a:solidFill>
                  <a:schemeClr val="bg2"/>
                </a:solidFill>
              </a:rPr>
              <a:t>  Level 3       0.70</a:t>
            </a:r>
          </a:p>
          <a:p>
            <a:pPr algn="ctr"/>
            <a:endParaRPr lang="en-US" sz="2800" dirty="0">
              <a:solidFill>
                <a:schemeClr val="bg2"/>
              </a:solidFill>
            </a:endParaRPr>
          </a:p>
          <a:p>
            <a:pPr algn="ctr"/>
            <a:r>
              <a:rPr lang="en-US" sz="2800" dirty="0">
                <a:solidFill>
                  <a:schemeClr val="bg2"/>
                </a:solidFill>
              </a:rPr>
              <a:t>   </a:t>
            </a:r>
          </a:p>
          <a:p>
            <a:pPr algn="ctr"/>
            <a:r>
              <a:rPr lang="en-US" sz="6000" dirty="0">
                <a:solidFill>
                  <a:schemeClr val="bg2"/>
                </a:solidFill>
              </a:rPr>
              <a:t>weighted avg     0.73</a:t>
            </a:r>
          </a:p>
        </p:txBody>
      </p:sp>
      <p:sp>
        <p:nvSpPr>
          <p:cNvPr id="5" name="Rectangle 4">
            <a:extLst>
              <a:ext uri="{FF2B5EF4-FFF2-40B4-BE49-F238E27FC236}">
                <a16:creationId xmlns:a16="http://schemas.microsoft.com/office/drawing/2014/main" id="{7BF38F71-3E95-4A70-9E05-747753EAA4A8}"/>
              </a:ext>
            </a:extLst>
          </p:cNvPr>
          <p:cNvSpPr/>
          <p:nvPr/>
        </p:nvSpPr>
        <p:spPr>
          <a:xfrm>
            <a:off x="8277882" y="2283911"/>
            <a:ext cx="3487001" cy="1569660"/>
          </a:xfrm>
          <a:prstGeom prst="rect">
            <a:avLst/>
          </a:prstGeom>
          <a:noFill/>
          <a:effectLst>
            <a:softEdge rad="152400"/>
          </a:effectLst>
          <a:scene3d>
            <a:camera prst="perspectiveLeft">
              <a:rot lat="0" lon="1200000" rev="900000"/>
            </a:camera>
            <a:lightRig rig="threePt" dir="t"/>
          </a:scene3d>
          <a:sp3d prstMaterial="metal">
            <a:bevelT/>
          </a:sp3d>
        </p:spPr>
        <p:txBody>
          <a:bodyPr wrap="square" lIns="91440" tIns="45720" rIns="91440" bIns="45720">
            <a:spAutoFit/>
          </a:bodyPr>
          <a:lstStyle/>
          <a:p>
            <a:pPr algn="ctr"/>
            <a:r>
              <a:rPr lang="en-US" sz="9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73%</a:t>
            </a:r>
          </a:p>
        </p:txBody>
      </p:sp>
      <p:sp>
        <p:nvSpPr>
          <p:cNvPr id="6" name="Rectangle 5">
            <a:extLst>
              <a:ext uri="{FF2B5EF4-FFF2-40B4-BE49-F238E27FC236}">
                <a16:creationId xmlns:a16="http://schemas.microsoft.com/office/drawing/2014/main" id="{5C4C472D-1E77-485C-B2D7-93727BC01353}"/>
              </a:ext>
            </a:extLst>
          </p:cNvPr>
          <p:cNvSpPr/>
          <p:nvPr/>
        </p:nvSpPr>
        <p:spPr>
          <a:xfrm>
            <a:off x="4371008" y="1229023"/>
            <a:ext cx="3449983"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K Neighbor</a:t>
            </a:r>
          </a:p>
        </p:txBody>
      </p:sp>
    </p:spTree>
    <p:extLst>
      <p:ext uri="{BB962C8B-B14F-4D97-AF65-F5344CB8AC3E}">
        <p14:creationId xmlns:p14="http://schemas.microsoft.com/office/powerpoint/2010/main" val="402510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1000"/>
                                        <p:tgtEl>
                                          <p:spTgt spid="12">
                                            <p:txEl>
                                              <p:pRg st="1" end="1"/>
                                            </p:txEl>
                                          </p:spTgt>
                                        </p:tgtEl>
                                      </p:cBhvr>
                                    </p:animEffect>
                                    <p:anim calcmode="lin" valueType="num">
                                      <p:cBhvr>
                                        <p:cTn id="2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fade">
                                      <p:cBhvr>
                                        <p:cTn id="28" dur="1000"/>
                                        <p:tgtEl>
                                          <p:spTgt spid="12">
                                            <p:txEl>
                                              <p:pRg st="2" end="2"/>
                                            </p:txEl>
                                          </p:spTgt>
                                        </p:tgtEl>
                                      </p:cBhvr>
                                    </p:animEffect>
                                    <p:anim calcmode="lin" valueType="num">
                                      <p:cBhvr>
                                        <p:cTn id="29"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animEffect transition="in" filter="fade">
                                      <p:cBhvr>
                                        <p:cTn id="35" dur="1000"/>
                                        <p:tgtEl>
                                          <p:spTgt spid="12">
                                            <p:txEl>
                                              <p:pRg st="3" end="3"/>
                                            </p:txEl>
                                          </p:spTgt>
                                        </p:tgtEl>
                                      </p:cBhvr>
                                    </p:animEffect>
                                    <p:anim calcmode="lin" valueType="num">
                                      <p:cBhvr>
                                        <p:cTn id="36"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2">
                                            <p:txEl>
                                              <p:pRg st="6" end="6"/>
                                            </p:txEl>
                                          </p:spTgt>
                                        </p:tgtEl>
                                        <p:attrNameLst>
                                          <p:attrName>style.visibility</p:attrName>
                                        </p:attrNameLst>
                                      </p:cBhvr>
                                      <p:to>
                                        <p:strVal val="visible"/>
                                      </p:to>
                                    </p:set>
                                    <p:anim calcmode="lin" valueType="num">
                                      <p:cBhvr>
                                        <p:cTn id="42" dur="1000" fill="hold"/>
                                        <p:tgtEl>
                                          <p:spTgt spid="12">
                                            <p:txEl>
                                              <p:pRg st="6" end="6"/>
                                            </p:txEl>
                                          </p:spTgt>
                                        </p:tgtEl>
                                        <p:attrNameLst>
                                          <p:attrName>ppt_w</p:attrName>
                                        </p:attrNameLst>
                                      </p:cBhvr>
                                      <p:tavLst>
                                        <p:tav tm="0">
                                          <p:val>
                                            <p:fltVal val="0"/>
                                          </p:val>
                                        </p:tav>
                                        <p:tav tm="100000">
                                          <p:val>
                                            <p:strVal val="#ppt_w"/>
                                          </p:val>
                                        </p:tav>
                                      </p:tavLst>
                                    </p:anim>
                                    <p:anim calcmode="lin" valueType="num">
                                      <p:cBhvr>
                                        <p:cTn id="43" dur="1000" fill="hold"/>
                                        <p:tgtEl>
                                          <p:spTgt spid="12">
                                            <p:txEl>
                                              <p:pRg st="6" end="6"/>
                                            </p:txEl>
                                          </p:spTgt>
                                        </p:tgtEl>
                                        <p:attrNameLst>
                                          <p:attrName>ppt_h</p:attrName>
                                        </p:attrNameLst>
                                      </p:cBhvr>
                                      <p:tavLst>
                                        <p:tav tm="0">
                                          <p:val>
                                            <p:fltVal val="0"/>
                                          </p:val>
                                        </p:tav>
                                        <p:tav tm="100000">
                                          <p:val>
                                            <p:strVal val="#ppt_h"/>
                                          </p:val>
                                        </p:tav>
                                      </p:tavLst>
                                    </p:anim>
                                    <p:anim calcmode="lin" valueType="num">
                                      <p:cBhvr>
                                        <p:cTn id="44" dur="1000" fill="hold"/>
                                        <p:tgtEl>
                                          <p:spTgt spid="12">
                                            <p:txEl>
                                              <p:pRg st="6" end="6"/>
                                            </p:txEl>
                                          </p:spTgt>
                                        </p:tgtEl>
                                        <p:attrNameLst>
                                          <p:attrName>style.rotation</p:attrName>
                                        </p:attrNameLst>
                                      </p:cBhvr>
                                      <p:tavLst>
                                        <p:tav tm="0">
                                          <p:val>
                                            <p:fltVal val="90"/>
                                          </p:val>
                                        </p:tav>
                                        <p:tav tm="100000">
                                          <p:val>
                                            <p:fltVal val="0"/>
                                          </p:val>
                                        </p:tav>
                                      </p:tavLst>
                                    </p:anim>
                                    <p:animEffect transition="in" filter="fade">
                                      <p:cBhvr>
                                        <p:cTn id="45" dur="1000"/>
                                        <p:tgtEl>
                                          <p:spTgt spid="12">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1000" fill="hold"/>
                                        <p:tgtEl>
                                          <p:spTgt spid="5"/>
                                        </p:tgtEl>
                                        <p:attrNameLst>
                                          <p:attrName>ppt_w</p:attrName>
                                        </p:attrNameLst>
                                      </p:cBhvr>
                                      <p:tavLst>
                                        <p:tav tm="0">
                                          <p:val>
                                            <p:fltVal val="0"/>
                                          </p:val>
                                        </p:tav>
                                        <p:tav tm="100000">
                                          <p:val>
                                            <p:strVal val="#ppt_w"/>
                                          </p:val>
                                        </p:tav>
                                      </p:tavLst>
                                    </p:anim>
                                    <p:anim calcmode="lin" valueType="num">
                                      <p:cBhvr>
                                        <p:cTn id="51" dur="1000" fill="hold"/>
                                        <p:tgtEl>
                                          <p:spTgt spid="5"/>
                                        </p:tgtEl>
                                        <p:attrNameLst>
                                          <p:attrName>ppt_h</p:attrName>
                                        </p:attrNameLst>
                                      </p:cBhvr>
                                      <p:tavLst>
                                        <p:tav tm="0">
                                          <p:val>
                                            <p:fltVal val="0"/>
                                          </p:val>
                                        </p:tav>
                                        <p:tav tm="100000">
                                          <p:val>
                                            <p:strVal val="#ppt_h"/>
                                          </p:val>
                                        </p:tav>
                                      </p:tavLst>
                                    </p:anim>
                                    <p:anim calcmode="lin" valueType="num">
                                      <p:cBhvr>
                                        <p:cTn id="52" dur="1000" fill="hold"/>
                                        <p:tgtEl>
                                          <p:spTgt spid="5"/>
                                        </p:tgtEl>
                                        <p:attrNameLst>
                                          <p:attrName>style.rotation</p:attrName>
                                        </p:attrNameLst>
                                      </p:cBhvr>
                                      <p:tavLst>
                                        <p:tav tm="0">
                                          <p:val>
                                            <p:fltVal val="90"/>
                                          </p:val>
                                        </p:tav>
                                        <p:tav tm="100000">
                                          <p:val>
                                            <p:fltVal val="0"/>
                                          </p:val>
                                        </p:tav>
                                      </p:tavLst>
                                    </p:anim>
                                    <p:animEffect transition="in" filter="fade">
                                      <p:cBhvr>
                                        <p:cTn id="5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6B70EC0-B740-4006-9049-4B32B0B61225}"/>
              </a:ext>
            </a:extLst>
          </p:cNvPr>
          <p:cNvSpPr>
            <a:spLocks noGrp="1"/>
          </p:cNvSpPr>
          <p:nvPr>
            <p:ph type="title"/>
          </p:nvPr>
        </p:nvSpPr>
        <p:spPr>
          <a:ln w="34925">
            <a:solidFill>
              <a:srgbClr val="FFFFFF"/>
            </a:solidFill>
          </a:ln>
          <a:effectLst>
            <a:outerShdw blurRad="317500" dir="2700000" algn="ctr">
              <a:srgbClr val="000000">
                <a:alpha val="43000"/>
              </a:srgbClr>
            </a:outerShdw>
          </a:effectLst>
          <a:scene3d>
            <a:camera prst="orthographicFront"/>
            <a:lightRig rig="threePt" dir="t">
              <a:rot lat="0" lon="0" rev="0"/>
            </a:lightRig>
          </a:scene3d>
          <a:sp3d extrusionH="38100" prstMaterial="clear">
            <a:bevelT w="260350" h="50800" prst="softRound"/>
            <a:bevelB prst="softRound"/>
          </a:sp3d>
        </p:spPr>
        <p:txBody>
          <a:bodyPr>
            <a:normAutofit/>
          </a:bodyPr>
          <a:lstStyle/>
          <a:p>
            <a:pPr marL="0" algn="ctr" rtl="0" eaLnBrk="1" latinLnBrk="0" hangingPunct="1">
              <a:spcBef>
                <a:spcPts val="0"/>
              </a:spcBef>
              <a:spcAft>
                <a:spcPts val="0"/>
              </a:spcAft>
            </a:pPr>
            <a:r>
              <a:rPr lang="en-US" sz="5400" b="1" kern="1200" spc="0" dirty="0">
                <a:ln w="12700" cap="flat" cmpd="sng" algn="ctr">
                  <a:solidFill>
                    <a:srgbClr val="96A9A9"/>
                  </a:solidFill>
                  <a:prstDash val="solid"/>
                  <a:round/>
                </a:ln>
                <a:effectLst>
                  <a:outerShdw dist="38100" dir="2640000" algn="bl" rotWithShape="0">
                    <a:schemeClr val="accent1"/>
                  </a:outerShdw>
                </a:effectLst>
                <a:latin typeface="Garamond" panose="02020404030301010803" pitchFamily="18" charset="0"/>
                <a:ea typeface="+mn-ea"/>
                <a:cs typeface="+mn-cs"/>
              </a:rPr>
              <a:t>Conclusion</a:t>
            </a:r>
            <a:endParaRPr lang="en-US" dirty="0">
              <a:effectLst/>
            </a:endParaRPr>
          </a:p>
          <a:p>
            <a:endParaRPr lang="en-US" dirty="0"/>
          </a:p>
        </p:txBody>
      </p:sp>
      <p:pic>
        <p:nvPicPr>
          <p:cNvPr id="6" name="Picture Placeholder 5">
            <a:extLst>
              <a:ext uri="{FF2B5EF4-FFF2-40B4-BE49-F238E27FC236}">
                <a16:creationId xmlns:a16="http://schemas.microsoft.com/office/drawing/2014/main" id="{553D37A4-E33C-42C2-A2B0-7DEA3EF65F2C}"/>
              </a:ext>
            </a:extLst>
          </p:cNvPr>
          <p:cNvPicPr>
            <a:picLocks noGrp="1" noChangeAspect="1"/>
          </p:cNvPicPr>
          <p:nvPr>
            <p:ph type="pic" idx="4294967295"/>
          </p:nvPr>
        </p:nvPicPr>
        <p:blipFill>
          <a:blip r:embed="rId3">
            <a:alphaModFix/>
            <a:extLst>
              <a:ext uri="{BEBA8EAE-BF5A-486C-A8C5-ECC9F3942E4B}">
                <a14:imgProps xmlns:a14="http://schemas.microsoft.com/office/drawing/2010/main">
                  <a14:imgLayer r:embed="rId4">
                    <a14:imgEffect>
                      <a14:artisticPhotocopy/>
                    </a14:imgEffect>
                    <a14:imgEffect>
                      <a14:saturation sat="0"/>
                    </a14:imgEffect>
                  </a14:imgLayer>
                </a14:imgProps>
              </a:ext>
              <a:ext uri="{837473B0-CC2E-450A-ABE3-18F120FF3D39}">
                <a1611:picAttrSrcUrl xmlns:a1611="http://schemas.microsoft.com/office/drawing/2016/11/main" r:id="rId5"/>
              </a:ext>
            </a:extLst>
          </a:blip>
          <a:srcRect/>
          <a:stretch/>
        </p:blipFill>
        <p:spPr>
          <a:xfrm>
            <a:off x="5970399" y="1806575"/>
            <a:ext cx="4933950" cy="4935537"/>
          </a:xfrm>
          <a:gradFill>
            <a:gsLst>
              <a:gs pos="3000">
                <a:schemeClr val="bg2">
                  <a:lumMod val="2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a:outerShdw blurRad="50800" dist="38100" dir="2700000" algn="tl" rotWithShape="0">
              <a:prstClr val="black">
                <a:alpha val="40000"/>
              </a:prstClr>
            </a:outerShdw>
          </a:effectLst>
          <a:scene3d>
            <a:camera prst="isometricOffAxis2Left"/>
            <a:lightRig rig="threePt" dir="t"/>
          </a:scene3d>
        </p:spPr>
      </p:pic>
      <p:sp>
        <p:nvSpPr>
          <p:cNvPr id="2" name="TextBox 1">
            <a:extLst>
              <a:ext uri="{FF2B5EF4-FFF2-40B4-BE49-F238E27FC236}">
                <a16:creationId xmlns:a16="http://schemas.microsoft.com/office/drawing/2014/main" id="{1979AB8E-1857-4036-B750-7CE34BF915CB}"/>
              </a:ext>
            </a:extLst>
          </p:cNvPr>
          <p:cNvSpPr txBox="1"/>
          <p:nvPr/>
        </p:nvSpPr>
        <p:spPr>
          <a:xfrm>
            <a:off x="2666999" y="6858000"/>
            <a:ext cx="6858000" cy="230832"/>
          </a:xfrm>
          <a:prstGeom prst="rect">
            <a:avLst/>
          </a:prstGeom>
          <a:noFill/>
        </p:spPr>
        <p:txBody>
          <a:bodyPr wrap="square" rtlCol="0">
            <a:spAutoFit/>
          </a:bodyPr>
          <a:lstStyle/>
          <a:p>
            <a:r>
              <a:rPr lang="en-US" sz="900">
                <a:hlinkClick r:id="rId5" tooltip="http://agendainmobiliariatv.blogspot.com/2016/01/un-nuevo-ano-oportunidad-para.html"/>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244693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9B9924-9808-4CBA-8E4E-B42C9F2D70DF}"/>
              </a:ext>
            </a:extLst>
          </p:cNvPr>
          <p:cNvSpPr>
            <a:spLocks noGrp="1"/>
          </p:cNvSpPr>
          <p:nvPr>
            <p:ph type="title"/>
          </p:nvPr>
        </p:nvSpPr>
        <p:spPr/>
        <p:txBody>
          <a:bodyPr/>
          <a:lstStyle/>
          <a:p>
            <a:r>
              <a:rPr lang="en-US" b="1" dirty="0"/>
              <a:t>Questions</a:t>
            </a:r>
          </a:p>
        </p:txBody>
      </p:sp>
      <p:pic>
        <p:nvPicPr>
          <p:cNvPr id="11" name="Picture Placeholder 10">
            <a:extLst>
              <a:ext uri="{FF2B5EF4-FFF2-40B4-BE49-F238E27FC236}">
                <a16:creationId xmlns:a16="http://schemas.microsoft.com/office/drawing/2014/main" id="{8D59B6BF-E263-4335-BEAF-C3CB11E14F7A}"/>
              </a:ext>
            </a:extLst>
          </p:cNvPr>
          <p:cNvPicPr>
            <a:picLocks noGrp="1" noChangeAspect="1"/>
          </p:cNvPicPr>
          <p:nvPr>
            <p:ph type="pic" idx="4294967295"/>
          </p:nvPr>
        </p:nvPicPr>
        <p:blipFill>
          <a:blip r:embed="rId3">
            <a:extLst>
              <a:ext uri="{BEBA8EAE-BF5A-486C-A8C5-ECC9F3942E4B}">
                <a14:imgProps xmlns:a14="http://schemas.microsoft.com/office/drawing/2010/main">
                  <a14:imgLayer r:embed="rId4">
                    <a14:imgEffect>
                      <a14:saturation sat="0"/>
                    </a14:imgEffect>
                  </a14:imgLayer>
                </a14:imgProps>
              </a:ext>
              <a:ext uri="{837473B0-CC2E-450A-ABE3-18F120FF3D39}">
                <a1611:picAttrSrcUrl xmlns:a1611="http://schemas.microsoft.com/office/drawing/2016/11/main" r:id="rId5"/>
              </a:ext>
            </a:extLst>
          </a:blip>
          <a:srcRect/>
          <a:stretch/>
        </p:blipFill>
        <p:spPr>
          <a:xfrm>
            <a:off x="4729162" y="209916"/>
            <a:ext cx="6771176" cy="6771176"/>
          </a:xfrm>
          <a:prstGeom prst="rect">
            <a:avLst/>
          </a:prstGeom>
          <a:blipFill>
            <a:blip r:embed="rId6">
              <a:alphaModFix amt="0"/>
            </a:blip>
            <a:tile tx="0" ty="0" sx="100000" sy="100000" flip="none" algn="tl"/>
          </a:blipFill>
          <a:ln>
            <a:noFill/>
          </a:ln>
          <a:effectLst>
            <a:softEdge rad="112500"/>
          </a:effectLst>
        </p:spPr>
      </p:pic>
    </p:spTree>
    <p:extLst>
      <p:ext uri="{BB962C8B-B14F-4D97-AF65-F5344CB8AC3E}">
        <p14:creationId xmlns:p14="http://schemas.microsoft.com/office/powerpoint/2010/main" val="262949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91FF9B-82C5-4742-8E04-7D9F785FF14E}"/>
              </a:ext>
            </a:extLst>
          </p:cNvPr>
          <p:cNvPicPr>
            <a:picLocks noChangeAspect="1"/>
          </p:cNvPicPr>
          <p:nvPr/>
        </p:nvPicPr>
        <p:blipFill>
          <a:blip r:embed="rId3">
            <a:alphaModFix/>
            <a:extLst>
              <a:ext uri="{BEBA8EAE-BF5A-486C-A8C5-ECC9F3942E4B}">
                <a14:imgProps xmlns:a14="http://schemas.microsoft.com/office/drawing/2010/main">
                  <a14:imgLayer r:embed="rId4">
                    <a14:imgEffect>
                      <a14:saturation sat="0"/>
                    </a14:imgEffect>
                  </a14:imgLayer>
                </a14:imgProps>
              </a:ext>
              <a:ext uri="{837473B0-CC2E-450A-ABE3-18F120FF3D39}">
                <a1611:picAttrSrcUrl xmlns:a1611="http://schemas.microsoft.com/office/drawing/2016/11/main" r:id="rId5"/>
              </a:ext>
            </a:extLst>
          </a:blip>
          <a:srcRect/>
          <a:stretch/>
        </p:blipFill>
        <p:spPr>
          <a:xfrm>
            <a:off x="1547722" y="175878"/>
            <a:ext cx="9178894" cy="6482594"/>
          </a:xfrm>
          <a:prstGeom prst="rect">
            <a:avLst/>
          </a:prstGeom>
          <a:effectLst>
            <a:softEdge rad="241300"/>
          </a:effectLst>
          <a:scene3d>
            <a:camera prst="orthographicFront"/>
            <a:lightRig rig="threePt" dir="t"/>
          </a:scene3d>
          <a:sp3d prstMaterial="metal"/>
        </p:spPr>
      </p:pic>
      <p:sp>
        <p:nvSpPr>
          <p:cNvPr id="2" name="Title 1">
            <a:extLst>
              <a:ext uri="{FF2B5EF4-FFF2-40B4-BE49-F238E27FC236}">
                <a16:creationId xmlns:a16="http://schemas.microsoft.com/office/drawing/2014/main" id="{47A2332D-43D9-44E5-87FE-8530C5283ECF}"/>
              </a:ext>
            </a:extLst>
          </p:cNvPr>
          <p:cNvSpPr>
            <a:spLocks noGrp="1"/>
          </p:cNvSpPr>
          <p:nvPr>
            <p:ph type="title"/>
          </p:nvPr>
        </p:nvSpPr>
        <p:spPr/>
        <p:txBody>
          <a:bodyPr/>
          <a:lstStyle/>
          <a:p>
            <a:pPr algn="ctr"/>
            <a:r>
              <a:rPr lang="en-US" dirty="0"/>
              <a:t> </a:t>
            </a:r>
            <a:br>
              <a:rPr lang="en-US" dirty="0"/>
            </a:br>
            <a:endParaRPr lang="en-US" dirty="0"/>
          </a:p>
        </p:txBody>
      </p:sp>
    </p:spTree>
    <p:extLst>
      <p:ext uri="{BB962C8B-B14F-4D97-AF65-F5344CB8AC3E}">
        <p14:creationId xmlns:p14="http://schemas.microsoft.com/office/powerpoint/2010/main" val="127916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1000">
              <a:schemeClr val="bg2">
                <a:lumMod val="25000"/>
              </a:schemeClr>
            </a:gs>
            <a:gs pos="74000">
              <a:schemeClr val="accent1">
                <a:lumMod val="45000"/>
                <a:lumOff val="55000"/>
              </a:schemeClr>
            </a:gs>
            <a:gs pos="65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BAB11D-1558-41A5-9D72-F0FD04F4F172}"/>
              </a:ext>
            </a:extLst>
          </p:cNvPr>
          <p:cNvSpPr>
            <a:spLocks noGrp="1"/>
          </p:cNvSpPr>
          <p:nvPr>
            <p:ph type="title"/>
          </p:nvPr>
        </p:nvSpPr>
        <p:spPr>
          <a:noFill/>
          <a:ln>
            <a:noFill/>
          </a:ln>
        </p:spPr>
        <p:txBody>
          <a:bodyPr>
            <a:normAutofit/>
            <a:scene3d>
              <a:camera prst="orthographicFront"/>
              <a:lightRig rig="flat" dir="t"/>
            </a:scene3d>
            <a:sp3d extrusionH="57150" contourW="12700" prstMaterial="matte">
              <a:bevelT w="50800" h="38100" prst="riblet"/>
              <a:extrusionClr>
                <a:schemeClr val="bg2"/>
              </a:extrusionClr>
              <a:contourClr>
                <a:schemeClr val="tx1">
                  <a:lumMod val="50000"/>
                  <a:lumOff val="50000"/>
                </a:schemeClr>
              </a:contourClr>
            </a:sp3d>
          </a:bodyPr>
          <a:lstStyle/>
          <a:p>
            <a:pPr algn="ctr"/>
            <a:r>
              <a:rPr lang="en-US" sz="5400" b="1" dirty="0">
                <a:solidFill>
                  <a:schemeClr val="bg2"/>
                </a:solidFill>
                <a:effectLst>
                  <a:outerShdw blurRad="50800" dist="50800" dir="5400000" algn="ctr" rotWithShape="0">
                    <a:srgbClr val="000000">
                      <a:alpha val="77000"/>
                    </a:srgbClr>
                  </a:outerShdw>
                </a:effectLst>
              </a:rPr>
              <a:t>Introduction</a:t>
            </a:r>
          </a:p>
        </p:txBody>
      </p:sp>
      <p:pic>
        <p:nvPicPr>
          <p:cNvPr id="6" name="Picture 5" descr="A white sign with black text&#10;&#10;Description automatically generated">
            <a:extLst>
              <a:ext uri="{FF2B5EF4-FFF2-40B4-BE49-F238E27FC236}">
                <a16:creationId xmlns:a16="http://schemas.microsoft.com/office/drawing/2014/main" id="{D64831D8-D7E6-4828-B0C5-9B33D4216FF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71915" y="3429000"/>
            <a:ext cx="1558449" cy="1558449"/>
          </a:xfrm>
          <a:prstGeom prst="rect">
            <a:avLst/>
          </a:prstGeom>
        </p:spPr>
      </p:pic>
      <p:pic>
        <p:nvPicPr>
          <p:cNvPr id="12" name="Picture 11" descr="A person posing for the camera&#10;&#10;Description automatically generated">
            <a:extLst>
              <a:ext uri="{FF2B5EF4-FFF2-40B4-BE49-F238E27FC236}">
                <a16:creationId xmlns:a16="http://schemas.microsoft.com/office/drawing/2014/main" id="{04DF305E-7DD7-41D6-BC60-FCB67A175F19}"/>
              </a:ext>
            </a:extLst>
          </p:cNvPr>
          <p:cNvPicPr>
            <a:picLocks noChangeAspect="1"/>
          </p:cNvPicPr>
          <p:nvPr/>
        </p:nvPicPr>
        <p:blipFill>
          <a:blip r:embed="rId5">
            <a:grayscl/>
            <a:extLst>
              <a:ext uri="{BEBA8EAE-BF5A-486C-A8C5-ECC9F3942E4B}">
                <a14:imgProps xmlns:a14="http://schemas.microsoft.com/office/drawing/2010/main">
                  <a14:imgLayer r:embed="rId6">
                    <a14:imgEffect>
                      <a14:colorTemperature colorTemp="11200"/>
                    </a14:imgEffect>
                  </a14:imgLayer>
                </a14:imgProps>
              </a:ext>
              <a:ext uri="{837473B0-CC2E-450A-ABE3-18F120FF3D39}">
                <a1611:picAttrSrcUrl xmlns:a1611="http://schemas.microsoft.com/office/drawing/2016/11/main" r:id="rId7"/>
              </a:ext>
            </a:extLst>
          </a:blip>
          <a:stretch>
            <a:fillRect/>
          </a:stretch>
        </p:blipFill>
        <p:spPr>
          <a:xfrm>
            <a:off x="6096000" y="2911951"/>
            <a:ext cx="4706718" cy="3199742"/>
          </a:xfrm>
          <a:prstGeom prst="rect">
            <a:avLst/>
          </a:prstGeom>
          <a:scene3d>
            <a:camera prst="orthographicFront"/>
            <a:lightRig rig="threePt" dir="t"/>
          </a:scene3d>
          <a:sp3d>
            <a:bevelT/>
          </a:sp3d>
        </p:spPr>
      </p:pic>
    </p:spTree>
    <p:extLst>
      <p:ext uri="{BB962C8B-B14F-4D97-AF65-F5344CB8AC3E}">
        <p14:creationId xmlns:p14="http://schemas.microsoft.com/office/powerpoint/2010/main" val="197136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80">
                                          <p:stCondLst>
                                            <p:cond delay="0"/>
                                          </p:stCondLst>
                                        </p:cTn>
                                        <p:tgtEl>
                                          <p:spTgt spid="6"/>
                                        </p:tgtEl>
                                      </p:cBhvr>
                                    </p:animEffect>
                                    <p:anim calcmode="lin" valueType="num">
                                      <p:cBhvr>
                                        <p:cTn id="1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1" dur="26">
                                          <p:stCondLst>
                                            <p:cond delay="650"/>
                                          </p:stCondLst>
                                        </p:cTn>
                                        <p:tgtEl>
                                          <p:spTgt spid="6"/>
                                        </p:tgtEl>
                                      </p:cBhvr>
                                      <p:to x="100000" y="60000"/>
                                    </p:animScale>
                                    <p:animScale>
                                      <p:cBhvr>
                                        <p:cTn id="22" dur="166" decel="50000">
                                          <p:stCondLst>
                                            <p:cond delay="676"/>
                                          </p:stCondLst>
                                        </p:cTn>
                                        <p:tgtEl>
                                          <p:spTgt spid="6"/>
                                        </p:tgtEl>
                                      </p:cBhvr>
                                      <p:to x="100000" y="100000"/>
                                    </p:animScale>
                                    <p:animScale>
                                      <p:cBhvr>
                                        <p:cTn id="23" dur="26">
                                          <p:stCondLst>
                                            <p:cond delay="1312"/>
                                          </p:stCondLst>
                                        </p:cTn>
                                        <p:tgtEl>
                                          <p:spTgt spid="6"/>
                                        </p:tgtEl>
                                      </p:cBhvr>
                                      <p:to x="100000" y="80000"/>
                                    </p:animScale>
                                    <p:animScale>
                                      <p:cBhvr>
                                        <p:cTn id="24" dur="166" decel="50000">
                                          <p:stCondLst>
                                            <p:cond delay="1338"/>
                                          </p:stCondLst>
                                        </p:cTn>
                                        <p:tgtEl>
                                          <p:spTgt spid="6"/>
                                        </p:tgtEl>
                                      </p:cBhvr>
                                      <p:to x="100000" y="100000"/>
                                    </p:animScale>
                                    <p:animScale>
                                      <p:cBhvr>
                                        <p:cTn id="25" dur="26">
                                          <p:stCondLst>
                                            <p:cond delay="1642"/>
                                          </p:stCondLst>
                                        </p:cTn>
                                        <p:tgtEl>
                                          <p:spTgt spid="6"/>
                                        </p:tgtEl>
                                      </p:cBhvr>
                                      <p:to x="100000" y="90000"/>
                                    </p:animScale>
                                    <p:animScale>
                                      <p:cBhvr>
                                        <p:cTn id="26" dur="166" decel="50000">
                                          <p:stCondLst>
                                            <p:cond delay="1668"/>
                                          </p:stCondLst>
                                        </p:cTn>
                                        <p:tgtEl>
                                          <p:spTgt spid="6"/>
                                        </p:tgtEl>
                                      </p:cBhvr>
                                      <p:to x="100000" y="100000"/>
                                    </p:animScale>
                                    <p:animScale>
                                      <p:cBhvr>
                                        <p:cTn id="27" dur="26">
                                          <p:stCondLst>
                                            <p:cond delay="1808"/>
                                          </p:stCondLst>
                                        </p:cTn>
                                        <p:tgtEl>
                                          <p:spTgt spid="6"/>
                                        </p:tgtEl>
                                      </p:cBhvr>
                                      <p:to x="100000" y="95000"/>
                                    </p:animScale>
                                    <p:animScale>
                                      <p:cBhvr>
                                        <p:cTn id="28" dur="166" decel="50000">
                                          <p:stCondLst>
                                            <p:cond delay="1834"/>
                                          </p:stCondLst>
                                        </p:cTn>
                                        <p:tgtEl>
                                          <p:spTgt spid="6"/>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1947-601B-4582-BB9D-396DECE1CCC7}"/>
              </a:ext>
            </a:extLst>
          </p:cNvPr>
          <p:cNvSpPr>
            <a:spLocks noGrp="1"/>
          </p:cNvSpPr>
          <p:nvPr>
            <p:ph type="title" idx="4294967295"/>
          </p:nvPr>
        </p:nvSpPr>
        <p:spPr>
          <a:xfrm>
            <a:off x="4492213" y="130628"/>
            <a:ext cx="7429500" cy="5544457"/>
          </a:xfrm>
        </p:spPr>
        <p:txBody>
          <a:bodyPr>
            <a:normAutofit/>
          </a:bodyPr>
          <a:lstStyle/>
          <a:p>
            <a:r>
              <a:rPr lang="en-US" i="0" dirty="0"/>
              <a:t>“Education is the most powerful weapon which you can use to change the world.”</a:t>
            </a:r>
            <a:br>
              <a:rPr lang="en-US" dirty="0"/>
            </a:br>
            <a:br>
              <a:rPr lang="en-US" dirty="0"/>
            </a:br>
            <a:r>
              <a:rPr lang="en-US" sz="2000" i="0" dirty="0"/>
              <a:t>- Nelson Mandela</a:t>
            </a:r>
          </a:p>
        </p:txBody>
      </p:sp>
      <p:pic>
        <p:nvPicPr>
          <p:cNvPr id="3" name="Picture 2">
            <a:extLst>
              <a:ext uri="{FF2B5EF4-FFF2-40B4-BE49-F238E27FC236}">
                <a16:creationId xmlns:a16="http://schemas.microsoft.com/office/drawing/2014/main" id="{FAAFE711-59C5-48BD-B989-07D7DCE71EDD}"/>
              </a:ext>
            </a:extLst>
          </p:cNvPr>
          <p:cNvPicPr>
            <a:picLocks noChangeAspect="1"/>
          </p:cNvPicPr>
          <p:nvPr/>
        </p:nvPicPr>
        <p:blipFill rotWithShape="1">
          <a:blip r:embed="rId3"/>
          <a:srcRect l="226" t="335" r="65743" b="-1004"/>
          <a:stretch/>
        </p:blipFill>
        <p:spPr>
          <a:xfrm>
            <a:off x="967961" y="1686181"/>
            <a:ext cx="2915478" cy="3988904"/>
          </a:xfrm>
          <a:prstGeom prst="rect">
            <a:avLst/>
          </a:prstGeom>
        </p:spPr>
      </p:pic>
    </p:spTree>
    <p:extLst>
      <p:ext uri="{BB962C8B-B14F-4D97-AF65-F5344CB8AC3E}">
        <p14:creationId xmlns:p14="http://schemas.microsoft.com/office/powerpoint/2010/main" val="301066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09D77CA-5613-448F-9689-5FED30129A36}"/>
              </a:ext>
            </a:extLst>
          </p:cNvPr>
          <p:cNvSpPr>
            <a:spLocks noGrp="1"/>
          </p:cNvSpPr>
          <p:nvPr>
            <p:ph type="ctrTitle"/>
          </p:nvPr>
        </p:nvSpPr>
        <p:spPr>
          <a:xfrm>
            <a:off x="864000" y="1116000"/>
            <a:ext cx="5400000" cy="5256000"/>
          </a:xfrm>
        </p:spPr>
        <p:txBody>
          <a:bodyPr/>
          <a:lstStyle/>
          <a:p>
            <a:r>
              <a:rPr lang="en-US" dirty="0"/>
              <a:t> </a:t>
            </a:r>
            <a:r>
              <a:rPr lang="en-US" dirty="0">
                <a:latin typeface="Franklin Gothic Book" panose="020B0503020102020204" pitchFamily="34" charset="0"/>
                <a:cs typeface="Segoe UI" panose="020B0502040204020203" pitchFamily="34" charset="0"/>
              </a:rPr>
              <a:t>Public Schools:</a:t>
            </a:r>
            <a:br>
              <a:rPr lang="en-US" dirty="0">
                <a:latin typeface="Franklin Gothic Book" panose="020B0503020102020204" pitchFamily="34" charset="0"/>
                <a:cs typeface="Segoe UI" panose="020B0502040204020203" pitchFamily="34" charset="0"/>
              </a:rPr>
            </a:br>
            <a:r>
              <a:rPr lang="en-US" dirty="0">
                <a:latin typeface="Franklin Gothic Book" panose="020B0503020102020204" pitchFamily="34" charset="0"/>
                <a:cs typeface="Segoe UI" panose="020B0502040204020203" pitchFamily="34" charset="0"/>
              </a:rPr>
              <a:t>How can Data help create</a:t>
            </a:r>
            <a:r>
              <a:rPr lang="en-US" baseline="0" dirty="0">
                <a:latin typeface="Franklin Gothic Book" panose="020B0503020102020204" pitchFamily="34" charset="0"/>
                <a:cs typeface="Segoe UI" panose="020B0502040204020203" pitchFamily="34" charset="0"/>
              </a:rPr>
              <a:t> the best schools</a:t>
            </a:r>
            <a:endParaRPr lang="en-US" dirty="0"/>
          </a:p>
        </p:txBody>
      </p:sp>
      <p:sp>
        <p:nvSpPr>
          <p:cNvPr id="5" name="Subtitle 4">
            <a:extLst>
              <a:ext uri="{FF2B5EF4-FFF2-40B4-BE49-F238E27FC236}">
                <a16:creationId xmlns:a16="http://schemas.microsoft.com/office/drawing/2014/main" id="{B4C81634-C384-4B8E-8072-4602ED8DDEAF}"/>
              </a:ext>
            </a:extLst>
          </p:cNvPr>
          <p:cNvSpPr>
            <a:spLocks noGrp="1"/>
          </p:cNvSpPr>
          <p:nvPr>
            <p:ph type="subTitle" idx="1"/>
          </p:nvPr>
        </p:nvSpPr>
        <p:spPr>
          <a:xfrm>
            <a:off x="1049244" y="5879308"/>
            <a:ext cx="5029512" cy="392245"/>
          </a:xfrm>
        </p:spPr>
        <p:txBody>
          <a:bodyPr/>
          <a:lstStyle/>
          <a:p>
            <a:r>
              <a:rPr lang="en-US" dirty="0"/>
              <a:t>Antoinette “Toni” Lurz | 1/9/2020</a:t>
            </a:r>
          </a:p>
        </p:txBody>
      </p:sp>
      <p:pic>
        <p:nvPicPr>
          <p:cNvPr id="69" name="Picture Placeholder 68" descr="Empty chairs around a table">
            <a:extLst>
              <a:ext uri="{FF2B5EF4-FFF2-40B4-BE49-F238E27FC236}">
                <a16:creationId xmlns:a16="http://schemas.microsoft.com/office/drawing/2014/main" id="{DC5F12CA-7566-4270-9522-174AF69A4AC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159026" y="212035"/>
            <a:ext cx="12192000" cy="6858000"/>
          </a:xfrm>
        </p:spPr>
      </p:pic>
    </p:spTree>
    <p:extLst>
      <p:ext uri="{BB962C8B-B14F-4D97-AF65-F5344CB8AC3E}">
        <p14:creationId xmlns:p14="http://schemas.microsoft.com/office/powerpoint/2010/main" val="23719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6A7413-62D9-4B97-B4EF-FF3CC7C44B54}"/>
              </a:ext>
            </a:extLst>
          </p:cNvPr>
          <p:cNvSpPr>
            <a:spLocks noGrp="1"/>
          </p:cNvSpPr>
          <p:nvPr>
            <p:ph type="title"/>
          </p:nvPr>
        </p:nvSpPr>
        <p:spPr>
          <a:xfrm>
            <a:off x="838200" y="365125"/>
            <a:ext cx="10515600" cy="1325563"/>
          </a:xfrm>
          <a:prstGeom prst="rect">
            <a:avLst/>
          </a:prstGeom>
        </p:spPr>
        <p:txBody>
          <a:bodyPr anchor="ctr">
            <a:normAutofit/>
          </a:bodyPr>
          <a:lstStyle/>
          <a:p>
            <a:pPr algn="ctr"/>
            <a:r>
              <a:rPr lang="en-US" sz="5400" b="1" dirty="0"/>
              <a:t>What</a:t>
            </a:r>
            <a:r>
              <a:rPr lang="en-US" sz="5400" b="1" baseline="0" dirty="0"/>
              <a:t> to Ask First</a:t>
            </a:r>
            <a:endParaRPr lang="en-US" sz="5400" b="1" dirty="0"/>
          </a:p>
        </p:txBody>
      </p:sp>
      <p:pic>
        <p:nvPicPr>
          <p:cNvPr id="28" name="Picture Placeholder 27">
            <a:extLst>
              <a:ext uri="{FF2B5EF4-FFF2-40B4-BE49-F238E27FC236}">
                <a16:creationId xmlns:a16="http://schemas.microsoft.com/office/drawing/2014/main" id="{47E1CB00-E98A-4407-8270-20517349B525}"/>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rcRect/>
          <a:stretch/>
        </p:blipFill>
        <p:spPr>
          <a:xfrm>
            <a:off x="864108" y="2291366"/>
            <a:ext cx="5129784" cy="3419856"/>
          </a:xfrm>
          <a:prstGeom prst="rect">
            <a:avLst/>
          </a:prstGeom>
          <a:noFill/>
          <a:effectLst>
            <a:outerShdw blurRad="63500" sx="102000" sy="102000" algn="ctr" rotWithShape="0">
              <a:prstClr val="black">
                <a:alpha val="40000"/>
              </a:prstClr>
            </a:outerShdw>
            <a:softEdge rad="12700"/>
          </a:effectLst>
        </p:spPr>
      </p:pic>
      <p:sp>
        <p:nvSpPr>
          <p:cNvPr id="4" name="Text Placeholder 3">
            <a:extLst>
              <a:ext uri="{FF2B5EF4-FFF2-40B4-BE49-F238E27FC236}">
                <a16:creationId xmlns:a16="http://schemas.microsoft.com/office/drawing/2014/main" id="{C1E1B6BC-CCA8-4389-B684-698A34A49642}"/>
              </a:ext>
            </a:extLst>
          </p:cNvPr>
          <p:cNvSpPr>
            <a:spLocks noGrp="1"/>
          </p:cNvSpPr>
          <p:nvPr>
            <p:ph sz="half" idx="2"/>
          </p:nvPr>
        </p:nvSpPr>
        <p:spPr>
          <a:xfrm>
            <a:off x="6447971" y="1690688"/>
            <a:ext cx="5181600" cy="4351338"/>
          </a:xfrm>
          <a:prstGeom prst="rect">
            <a:avLst/>
          </a:prstGeom>
          <a:effectLst>
            <a:outerShdw blurRad="50800" dist="38100" dir="5400000" algn="t" rotWithShape="0">
              <a:prstClr val="black">
                <a:alpha val="40000"/>
              </a:prstClr>
            </a:outerShdw>
          </a:effectLst>
        </p:spPr>
        <p:txBody>
          <a:bodyPr>
            <a:normAutofit fontScale="85000" lnSpcReduction="20000"/>
          </a:bodyPr>
          <a:lstStyle/>
          <a:p>
            <a:pPr marL="0" indent="0">
              <a:buNone/>
            </a:pPr>
            <a:br>
              <a:rPr lang="en-US" dirty="0"/>
            </a:br>
            <a:endParaRPr lang="en-US" dirty="0"/>
          </a:p>
          <a:p>
            <a:r>
              <a:rPr lang="en-US" sz="3200" b="1" dirty="0">
                <a:solidFill>
                  <a:schemeClr val="bg2">
                    <a:lumMod val="90000"/>
                  </a:schemeClr>
                </a:solidFill>
              </a:rPr>
              <a:t>How does a school become a leading school?</a:t>
            </a:r>
          </a:p>
          <a:p>
            <a:r>
              <a:rPr lang="en-US" sz="3200" b="1" dirty="0">
                <a:solidFill>
                  <a:schemeClr val="bg2">
                    <a:lumMod val="90000"/>
                  </a:schemeClr>
                </a:solidFill>
              </a:rPr>
              <a:t>What is the best way to use data to help?</a:t>
            </a:r>
          </a:p>
          <a:p>
            <a:r>
              <a:rPr lang="en-US" sz="3200" b="1" dirty="0">
                <a:solidFill>
                  <a:schemeClr val="bg2">
                    <a:lumMod val="90000"/>
                  </a:schemeClr>
                </a:solidFill>
              </a:rPr>
              <a:t>Looking forward Predictions with Machine Learning</a:t>
            </a:r>
          </a:p>
          <a:p>
            <a:r>
              <a:rPr lang="en-US" sz="3200" b="1" dirty="0">
                <a:solidFill>
                  <a:schemeClr val="bg2">
                    <a:lumMod val="90000"/>
                  </a:schemeClr>
                </a:solidFill>
              </a:rPr>
              <a:t>Help Develop stronger faster more accurate decisions </a:t>
            </a:r>
          </a:p>
          <a:p>
            <a:r>
              <a:rPr lang="en-US" sz="3200" b="1" dirty="0">
                <a:solidFill>
                  <a:schemeClr val="bg2">
                    <a:lumMod val="90000"/>
                  </a:schemeClr>
                </a:solidFill>
              </a:rPr>
              <a:t>Administrator Decision Makers and Key Stakeholders can have a tool to help</a:t>
            </a:r>
          </a:p>
          <a:p>
            <a:endParaRPr lang="en-US" sz="3200" b="1" dirty="0">
              <a:solidFill>
                <a:schemeClr val="bg2">
                  <a:lumMod val="90000"/>
                </a:schemeClr>
              </a:solidFill>
            </a:endParaRPr>
          </a:p>
          <a:p>
            <a:pPr marL="0" indent="0">
              <a:buNone/>
            </a:pPr>
            <a:endParaRPr lang="en-US" dirty="0"/>
          </a:p>
        </p:txBody>
      </p:sp>
    </p:spTree>
    <p:extLst>
      <p:ext uri="{BB962C8B-B14F-4D97-AF65-F5344CB8AC3E}">
        <p14:creationId xmlns:p14="http://schemas.microsoft.com/office/powerpoint/2010/main" val="2461564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tower, looking, dark&#10;&#10;Description automatically generated">
            <a:extLst>
              <a:ext uri="{FF2B5EF4-FFF2-40B4-BE49-F238E27FC236}">
                <a16:creationId xmlns:a16="http://schemas.microsoft.com/office/drawing/2014/main" id="{F393BA0E-764E-4616-9DA3-F3A1BF4BD592}"/>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r:id="rId4"/>
              </a:ext>
            </a:extLst>
          </a:blip>
          <a:stretch>
            <a:fillRect/>
          </a:stretch>
        </p:blipFill>
        <p:spPr>
          <a:xfrm>
            <a:off x="98652" y="576036"/>
            <a:ext cx="5084536" cy="5084536"/>
          </a:xfrm>
          <a:prstGeom prst="rect">
            <a:avLst/>
          </a:prstGeom>
        </p:spPr>
      </p:pic>
      <p:sp>
        <p:nvSpPr>
          <p:cNvPr id="6" name="Content Placeholder 5">
            <a:extLst>
              <a:ext uri="{FF2B5EF4-FFF2-40B4-BE49-F238E27FC236}">
                <a16:creationId xmlns:a16="http://schemas.microsoft.com/office/drawing/2014/main" id="{C212F2BB-AA39-4C6B-B3A2-55FB21415510}"/>
              </a:ext>
            </a:extLst>
          </p:cNvPr>
          <p:cNvSpPr>
            <a:spLocks noGrp="1"/>
          </p:cNvSpPr>
          <p:nvPr>
            <p:ph idx="1"/>
          </p:nvPr>
        </p:nvSpPr>
        <p:spPr/>
        <p:txBody>
          <a:bodyPr/>
          <a:lstStyle/>
          <a:p>
            <a:r>
              <a:rPr lang="en-US" b="1" dirty="0">
                <a:solidFill>
                  <a:schemeClr val="bg2">
                    <a:lumMod val="90000"/>
                  </a:schemeClr>
                </a:solidFill>
              </a:rPr>
              <a:t> </a:t>
            </a:r>
            <a:r>
              <a:rPr lang="en-US" sz="5400" b="1" dirty="0">
                <a:solidFill>
                  <a:schemeClr val="bg2">
                    <a:lumMod val="90000"/>
                  </a:schemeClr>
                </a:solidFill>
              </a:rPr>
              <a:t>Can we predict the Performance Level of a school using a defined group of predetermined data? </a:t>
            </a:r>
          </a:p>
          <a:p>
            <a:endParaRPr lang="en-US" dirty="0"/>
          </a:p>
        </p:txBody>
      </p:sp>
      <p:sp>
        <p:nvSpPr>
          <p:cNvPr id="10" name="TextBox 9">
            <a:extLst>
              <a:ext uri="{FF2B5EF4-FFF2-40B4-BE49-F238E27FC236}">
                <a16:creationId xmlns:a16="http://schemas.microsoft.com/office/drawing/2014/main" id="{13268D64-849E-4ED2-9F50-838A7346C3B0}"/>
              </a:ext>
            </a:extLst>
          </p:cNvPr>
          <p:cNvSpPr txBox="1"/>
          <p:nvPr/>
        </p:nvSpPr>
        <p:spPr>
          <a:xfrm>
            <a:off x="2667000" y="6858000"/>
            <a:ext cx="6858000" cy="230832"/>
          </a:xfrm>
          <a:prstGeom prst="rect">
            <a:avLst/>
          </a:prstGeom>
          <a:noFill/>
        </p:spPr>
        <p:txBody>
          <a:bodyPr wrap="square" rtlCol="0">
            <a:spAutoFit/>
          </a:bodyPr>
          <a:lstStyle/>
          <a:p>
            <a:r>
              <a:rPr lang="en-US" sz="900">
                <a:hlinkClick r:id="rId4" tooltip="http://thecollaboratory.wikidot.com/2013-philosophy-of-thought-logic"/>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3484547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9374-2C65-4019-A68A-AB18825BA969}"/>
              </a:ext>
            </a:extLst>
          </p:cNvPr>
          <p:cNvSpPr>
            <a:spLocks noGrp="1"/>
          </p:cNvSpPr>
          <p:nvPr>
            <p:ph type="title"/>
          </p:nvPr>
        </p:nvSpPr>
        <p:spPr>
          <a:xfrm>
            <a:off x="167951" y="168812"/>
            <a:ext cx="3869012" cy="1659988"/>
          </a:xfrm>
        </p:spPr>
        <p:txBody>
          <a:bodyPr>
            <a:normAutofit/>
          </a:bodyPr>
          <a:lstStyle/>
          <a:p>
            <a:pPr marL="0" indent="0">
              <a:buNone/>
            </a:pPr>
            <a:r>
              <a:rPr lang="en-US" sz="3600" b="1" dirty="0">
                <a:solidFill>
                  <a:schemeClr val="bg2"/>
                </a:solidFill>
                <a:hlinkClick r:id="rId3">
                  <a:extLst>
                    <a:ext uri="{A12FA001-AC4F-418D-AE19-62706E023703}">
                      <ahyp:hlinkClr xmlns:ahyp="http://schemas.microsoft.com/office/drawing/2018/hyperlinkcolor" val="tx"/>
                    </a:ext>
                  </a:extLst>
                </a:hlinkClick>
              </a:rPr>
              <a:t>Kaggle Data</a:t>
            </a:r>
          </a:p>
          <a:p>
            <a:pPr marL="0" indent="0">
              <a:buNone/>
            </a:pPr>
            <a:endParaRPr lang="en-US" dirty="0">
              <a:solidFill>
                <a:srgbClr val="FFFF00"/>
              </a:solidFill>
            </a:endParaRPr>
          </a:p>
        </p:txBody>
      </p:sp>
      <p:sp>
        <p:nvSpPr>
          <p:cNvPr id="4" name="Text Placeholder 3">
            <a:extLst>
              <a:ext uri="{FF2B5EF4-FFF2-40B4-BE49-F238E27FC236}">
                <a16:creationId xmlns:a16="http://schemas.microsoft.com/office/drawing/2014/main" id="{6A7B4D47-2550-4AD4-86CD-9E68C05999B8}"/>
              </a:ext>
            </a:extLst>
          </p:cNvPr>
          <p:cNvSpPr>
            <a:spLocks noGrp="1"/>
          </p:cNvSpPr>
          <p:nvPr>
            <p:ph type="body" sz="half" idx="2"/>
          </p:nvPr>
        </p:nvSpPr>
        <p:spPr>
          <a:xfrm>
            <a:off x="451061" y="1524001"/>
            <a:ext cx="2982604" cy="4876800"/>
          </a:xfrm>
        </p:spPr>
        <p:txBody>
          <a:bodyPr>
            <a:normAutofit fontScale="92500" lnSpcReduction="10000"/>
          </a:bodyPr>
          <a:lstStyle/>
          <a:p>
            <a:pPr marL="457200" indent="-457200">
              <a:buFont typeface="Arial" panose="020B0604020202020204" pitchFamily="34" charset="0"/>
              <a:buChar char="•"/>
            </a:pPr>
            <a:r>
              <a:rPr lang="en-US" sz="2800" dirty="0"/>
              <a:t>Chicago Public Schools Elementary Performance Data 2012-2013</a:t>
            </a:r>
          </a:p>
          <a:p>
            <a:pPr marL="457200" indent="-457200">
              <a:buFont typeface="Arial" panose="020B0604020202020204" pitchFamily="34" charset="0"/>
              <a:buChar char="•"/>
            </a:pPr>
            <a:r>
              <a:rPr lang="en-US" sz="2800" dirty="0"/>
              <a:t>Large Diversity and Representation</a:t>
            </a:r>
          </a:p>
          <a:p>
            <a:pPr marL="457200" indent="-457200">
              <a:buFont typeface="Arial" panose="020B0604020202020204" pitchFamily="34" charset="0"/>
              <a:buChar char="•"/>
            </a:pPr>
            <a:r>
              <a:rPr lang="en-US" sz="2800" dirty="0"/>
              <a:t>484 Schools</a:t>
            </a:r>
          </a:p>
          <a:p>
            <a:pPr marL="457200" indent="-457200">
              <a:buFont typeface="Arial" panose="020B0604020202020204" pitchFamily="34" charset="0"/>
              <a:buChar char="•"/>
            </a:pPr>
            <a:r>
              <a:rPr lang="en-US" sz="2800" dirty="0"/>
              <a:t>50 Zip Codes</a:t>
            </a:r>
          </a:p>
          <a:p>
            <a:pPr marL="457200" indent="-457200">
              <a:buFont typeface="Arial" panose="020B0604020202020204" pitchFamily="34" charset="0"/>
              <a:buChar char="•"/>
            </a:pPr>
            <a:r>
              <a:rPr lang="en-US" sz="2800" dirty="0"/>
              <a:t>Less Bias and more accurate data</a:t>
            </a:r>
          </a:p>
        </p:txBody>
      </p:sp>
      <p:pic>
        <p:nvPicPr>
          <p:cNvPr id="9" name="Content Placeholder 8" descr="A screenshot of a computer&#10;&#10;Description automatically generated">
            <a:extLst>
              <a:ext uri="{FF2B5EF4-FFF2-40B4-BE49-F238E27FC236}">
                <a16:creationId xmlns:a16="http://schemas.microsoft.com/office/drawing/2014/main" id="{1AD1A21A-7EC7-4206-A7F2-16F27026A98A}"/>
              </a:ext>
            </a:extLst>
          </p:cNvPr>
          <p:cNvPicPr>
            <a:picLocks noGrp="1" noChangeAspect="1"/>
          </p:cNvPicPr>
          <p:nvPr>
            <p:ph idx="1"/>
          </p:nvPr>
        </p:nvPicPr>
        <p:blipFill rotWithShape="1">
          <a:blip r:embed="rId4"/>
          <a:srcRect b="40986"/>
          <a:stretch/>
        </p:blipFill>
        <p:spPr>
          <a:xfrm>
            <a:off x="4036963" y="1266371"/>
            <a:ext cx="7703976" cy="4325258"/>
          </a:xfrm>
        </p:spPr>
      </p:pic>
    </p:spTree>
    <p:extLst>
      <p:ext uri="{BB962C8B-B14F-4D97-AF65-F5344CB8AC3E}">
        <p14:creationId xmlns:p14="http://schemas.microsoft.com/office/powerpoint/2010/main" val="111523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1000"/>
                                        <p:tgtEl>
                                          <p:spTgt spid="4">
                                            <p:txEl>
                                              <p:pRg st="3" end="3"/>
                                            </p:txEl>
                                          </p:spTgt>
                                        </p:tgtEl>
                                      </p:cBhvr>
                                    </p:animEffect>
                                    <p:anim calcmode="lin" valueType="num">
                                      <p:cBhvr>
                                        <p:cTn id="3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1000"/>
                                        <p:tgtEl>
                                          <p:spTgt spid="4">
                                            <p:txEl>
                                              <p:pRg st="4" end="4"/>
                                            </p:txEl>
                                          </p:spTgt>
                                        </p:tgtEl>
                                      </p:cBhvr>
                                    </p:animEffect>
                                    <p:anim calcmode="lin" valueType="num">
                                      <p:cBhvr>
                                        <p:cTn id="4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143483E1-29E2-45DE-B3B4-A40FE0F391FD}"/>
              </a:ext>
            </a:extLst>
          </p:cNvPr>
          <p:cNvPicPr>
            <a:picLocks noGrp="1" noChangeAspect="1"/>
          </p:cNvPicPr>
          <p:nvPr>
            <p:ph type="pic" idx="1"/>
          </p:nvPr>
        </p:nvPicPr>
        <p:blipFill>
          <a:blip r:embed="rId3">
            <a:extLst>
              <a:ext uri="{837473B0-CC2E-450A-ABE3-18F120FF3D39}">
                <a1611:picAttrSrcUrl xmlns:a1611="http://schemas.microsoft.com/office/drawing/2016/11/main" r:id="rId4"/>
              </a:ext>
            </a:extLst>
          </a:blip>
          <a:srcRect/>
          <a:stretch/>
        </p:blipFill>
        <p:spPr>
          <a:xfrm>
            <a:off x="176300" y="0"/>
            <a:ext cx="11839400" cy="6858000"/>
          </a:xfrm>
        </p:spPr>
      </p:pic>
      <p:sp>
        <p:nvSpPr>
          <p:cNvPr id="3" name="Title 2">
            <a:extLst>
              <a:ext uri="{FF2B5EF4-FFF2-40B4-BE49-F238E27FC236}">
                <a16:creationId xmlns:a16="http://schemas.microsoft.com/office/drawing/2014/main" id="{46644F56-DEDD-4896-B10E-0EEE3E09A1CD}"/>
              </a:ext>
            </a:extLst>
          </p:cNvPr>
          <p:cNvSpPr>
            <a:spLocks noGrp="1"/>
          </p:cNvSpPr>
          <p:nvPr>
            <p:ph type="ctrTitle"/>
          </p:nvPr>
        </p:nvSpPr>
        <p:spPr/>
        <p:txBody>
          <a:bodyPr>
            <a:normAutofit fontScale="90000"/>
          </a:bodyPr>
          <a:lstStyle/>
          <a:p>
            <a:r>
              <a:rPr lang="en-US" dirty="0"/>
              <a:t>Chicago Public School Performance</a:t>
            </a:r>
          </a:p>
        </p:txBody>
      </p:sp>
      <p:sp>
        <p:nvSpPr>
          <p:cNvPr id="4" name="Content Placeholder 3">
            <a:extLst>
              <a:ext uri="{FF2B5EF4-FFF2-40B4-BE49-F238E27FC236}">
                <a16:creationId xmlns:a16="http://schemas.microsoft.com/office/drawing/2014/main" id="{F78BEF1C-FBF3-42C3-9B85-62E772D0095C}"/>
              </a:ext>
            </a:extLst>
          </p:cNvPr>
          <p:cNvSpPr>
            <a:spLocks noGrp="1"/>
          </p:cNvSpPr>
          <p:nvPr>
            <p:ph sz="quarter" idx="10"/>
          </p:nvPr>
        </p:nvSpPr>
        <p:spPr/>
        <p:txBody>
          <a:bodyPr/>
          <a:lstStyle/>
          <a:p>
            <a:pPr marL="0" indent="0">
              <a:buNone/>
            </a:pPr>
            <a:r>
              <a:rPr lang="en-US" dirty="0">
                <a:hlinkClick r:id="rId5"/>
              </a:rPr>
              <a:t>https://cps.edu/Performance/Documents/SQRPHandbook_SY19-20.pdf</a:t>
            </a:r>
            <a:endParaRPr lang="en-US" dirty="0"/>
          </a:p>
        </p:txBody>
      </p:sp>
      <p:sp>
        <p:nvSpPr>
          <p:cNvPr id="6" name="Rectangle 5">
            <a:extLst>
              <a:ext uri="{FF2B5EF4-FFF2-40B4-BE49-F238E27FC236}">
                <a16:creationId xmlns:a16="http://schemas.microsoft.com/office/drawing/2014/main" id="{1DEAD65D-A8B1-437F-81CC-91F3A14F62C6}"/>
              </a:ext>
              <a:ext uri="{C183D7F6-B498-43B3-948B-1728B52AA6E4}">
                <adec:decorative xmlns:adec="http://schemas.microsoft.com/office/drawing/2017/decorative" val="1"/>
              </a:ext>
            </a:extLst>
          </p:cNvPr>
          <p:cNvSpPr/>
          <p:nvPr/>
        </p:nvSpPr>
        <p:spPr>
          <a:xfrm>
            <a:off x="5359400" y="6372000"/>
            <a:ext cx="648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EE91015D-6851-430C-9D5F-2947F629E2CA}"/>
              </a:ext>
            </a:extLst>
          </p:cNvPr>
          <p:cNvPicPr>
            <a:picLocks noChangeAspect="1"/>
          </p:cNvPicPr>
          <p:nvPr/>
        </p:nvPicPr>
        <p:blipFill>
          <a:blip r:embed="rId6"/>
          <a:stretch>
            <a:fillRect/>
          </a:stretch>
        </p:blipFill>
        <p:spPr>
          <a:xfrm>
            <a:off x="8245206" y="4118741"/>
            <a:ext cx="3069685" cy="1623259"/>
          </a:xfrm>
          <a:prstGeom prst="rect">
            <a:avLst/>
          </a:prstGeom>
        </p:spPr>
      </p:pic>
    </p:spTree>
    <p:extLst>
      <p:ext uri="{BB962C8B-B14F-4D97-AF65-F5344CB8AC3E}">
        <p14:creationId xmlns:p14="http://schemas.microsoft.com/office/powerpoint/2010/main" val="318468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descr="Donut Pie Chart Placeholder">
            <a:extLst>
              <a:ext uri="{FF2B5EF4-FFF2-40B4-BE49-F238E27FC236}">
                <a16:creationId xmlns:a16="http://schemas.microsoft.com/office/drawing/2014/main" id="{7A8C9BB6-5FA0-4059-BA28-78032B2C0D18}"/>
              </a:ext>
            </a:extLst>
          </p:cNvPr>
          <p:cNvGraphicFramePr/>
          <p:nvPr>
            <p:extLst>
              <p:ext uri="{D42A27DB-BD31-4B8C-83A1-F6EECF244321}">
                <p14:modId xmlns:p14="http://schemas.microsoft.com/office/powerpoint/2010/main" val="2195913940"/>
              </p:ext>
            </p:extLst>
          </p:nvPr>
        </p:nvGraphicFramePr>
        <p:xfrm>
          <a:off x="281352" y="1761067"/>
          <a:ext cx="11781693" cy="495419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122DC0B0-E8D2-4D89-A882-5EDC78FD6539}"/>
              </a:ext>
            </a:extLst>
          </p:cNvPr>
          <p:cNvSpPr txBox="1"/>
          <p:nvPr/>
        </p:nvSpPr>
        <p:spPr>
          <a:xfrm>
            <a:off x="762000" y="436187"/>
            <a:ext cx="11019691" cy="369332"/>
          </a:xfrm>
          <a:prstGeom prst="rect">
            <a:avLst/>
          </a:prstGeom>
          <a:noFill/>
        </p:spPr>
        <p:txBody>
          <a:bodyPr wrap="square" rtlCol="0">
            <a:spAutoFit/>
          </a:bodyPr>
          <a:lstStyle/>
          <a:p>
            <a:pPr algn="ctr"/>
            <a:endParaRPr lang="en-US" dirty="0"/>
          </a:p>
        </p:txBody>
      </p:sp>
      <p:sp>
        <p:nvSpPr>
          <p:cNvPr id="9" name="Title 8">
            <a:extLst>
              <a:ext uri="{FF2B5EF4-FFF2-40B4-BE49-F238E27FC236}">
                <a16:creationId xmlns:a16="http://schemas.microsoft.com/office/drawing/2014/main" id="{131EFB49-4BB9-4FAE-BC42-3F267875BD2E}"/>
              </a:ext>
            </a:extLst>
          </p:cNvPr>
          <p:cNvSpPr>
            <a:spLocks noGrp="1"/>
          </p:cNvSpPr>
          <p:nvPr>
            <p:ph type="title"/>
          </p:nvPr>
        </p:nvSpPr>
        <p:spPr>
          <a:xfrm>
            <a:off x="1717430" y="142737"/>
            <a:ext cx="8757139" cy="1325563"/>
          </a:xfrm>
        </p:spPr>
        <p:txBody>
          <a:bodyPr>
            <a:normAutofit/>
          </a:bodyPr>
          <a:lstStyle/>
          <a:p>
            <a:r>
              <a:rPr lang="en-US" b="1" dirty="0"/>
              <a:t>The Charts</a:t>
            </a:r>
            <a:r>
              <a:rPr lang="en-US" b="1" baseline="0" dirty="0"/>
              <a:t> and Graphs</a:t>
            </a:r>
            <a:endParaRPr lang="en-US" b="1" dirty="0"/>
          </a:p>
        </p:txBody>
      </p:sp>
    </p:spTree>
    <p:extLst>
      <p:ext uri="{BB962C8B-B14F-4D97-AF65-F5344CB8AC3E}">
        <p14:creationId xmlns:p14="http://schemas.microsoft.com/office/powerpoint/2010/main" val="30569364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MS-Theme-Flower">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MS-Theme-Flower">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Conference Presentation_Win32_SB v2" id="{B53486CA-0B12-407E-B210-0E27351771A7}" vid="{766347BD-4DDC-47ED-977F-A882BCAC92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3CFF6F-B573-4540-8AB0-753D7106CA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4924D2-B457-4674-82F7-724FAB0167FB}">
  <ds:schemaRefs>
    <ds:schemaRef ds:uri="71af3243-3dd4-4a8d-8c0d-dd76da1f02a5"/>
    <ds:schemaRef ds:uri="http://www.w3.org/XML/1998/namespace"/>
    <ds:schemaRef ds:uri="http://purl.org/dc/terms/"/>
    <ds:schemaRef ds:uri="http://schemas.microsoft.com/office/infopath/2007/PartnerControls"/>
    <ds:schemaRef ds:uri="http://schemas.openxmlformats.org/package/2006/metadata/core-properties"/>
    <ds:schemaRef ds:uri="http://purl.org/dc/elements/1.1/"/>
    <ds:schemaRef ds:uri="http://purl.org/dc/dcmitype/"/>
    <ds:schemaRef ds:uri="http://schemas.microsoft.com/office/2006/documentManagement/typ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6370FC28-D756-41B3-A1D7-66FF5447EC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2224</Words>
  <Application>Microsoft Office PowerPoint</Application>
  <PresentationFormat>Widescreen</PresentationFormat>
  <Paragraphs>109</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Franklin Gothic Book</vt:lpstr>
      <vt:lpstr>Garamond</vt:lpstr>
      <vt:lpstr>Wingdings</vt:lpstr>
      <vt:lpstr>Office Theme</vt:lpstr>
      <vt:lpstr>Toni Lurz</vt:lpstr>
      <vt:lpstr>Introduction</vt:lpstr>
      <vt:lpstr>“Education is the most powerful weapon which you can use to change the world.”  - Nelson Mandela</vt:lpstr>
      <vt:lpstr> Public Schools: How can Data help create the best schools</vt:lpstr>
      <vt:lpstr>What to Ask First</vt:lpstr>
      <vt:lpstr>PowerPoint Presentation</vt:lpstr>
      <vt:lpstr>Kaggle Data </vt:lpstr>
      <vt:lpstr>Chicago Public School Performance</vt:lpstr>
      <vt:lpstr>The Charts and Graphs</vt:lpstr>
      <vt:lpstr>PowerPoint Presentation</vt:lpstr>
      <vt:lpstr>Methods and Programs </vt:lpstr>
      <vt:lpstr>Data Wrangling and Models</vt:lpstr>
      <vt:lpstr>The outcome Data </vt:lpstr>
      <vt:lpstr>Statistical Analysis in R</vt:lpstr>
      <vt:lpstr>Python </vt:lpstr>
      <vt:lpstr>Machine Learning Prediction</vt:lpstr>
      <vt:lpstr>Conclusion </vt:lpstr>
      <vt:lpstr>Questions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2020-01-02T19:27:27Z</dcterms:created>
  <dcterms:modified xsi:type="dcterms:W3CDTF">2020-01-09T19:35:37Z</dcterms:modified>
</cp:coreProperties>
</file>